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1"/>
  </p:sldMasterIdLst>
  <p:notesMasterIdLst>
    <p:notesMasterId r:id="rId37"/>
  </p:notesMasterIdLst>
  <p:sldIdLst>
    <p:sldId id="256" r:id="rId2"/>
    <p:sldId id="257" r:id="rId3"/>
    <p:sldId id="304" r:id="rId4"/>
    <p:sldId id="300" r:id="rId5"/>
    <p:sldId id="301" r:id="rId6"/>
    <p:sldId id="302" r:id="rId7"/>
    <p:sldId id="303" r:id="rId8"/>
    <p:sldId id="258" r:id="rId9"/>
    <p:sldId id="291" r:id="rId10"/>
    <p:sldId id="267" r:id="rId11"/>
    <p:sldId id="268" r:id="rId12"/>
    <p:sldId id="262" r:id="rId13"/>
    <p:sldId id="270" r:id="rId14"/>
    <p:sldId id="272" r:id="rId15"/>
    <p:sldId id="292" r:id="rId16"/>
    <p:sldId id="273" r:id="rId17"/>
    <p:sldId id="275" r:id="rId18"/>
    <p:sldId id="274" r:id="rId19"/>
    <p:sldId id="293" r:id="rId20"/>
    <p:sldId id="296" r:id="rId21"/>
    <p:sldId id="277" r:id="rId22"/>
    <p:sldId id="276" r:id="rId23"/>
    <p:sldId id="294" r:id="rId24"/>
    <p:sldId id="280" r:id="rId25"/>
    <p:sldId id="281" r:id="rId26"/>
    <p:sldId id="297" r:id="rId27"/>
    <p:sldId id="310" r:id="rId28"/>
    <p:sldId id="282" r:id="rId29"/>
    <p:sldId id="309" r:id="rId30"/>
    <p:sldId id="284" r:id="rId31"/>
    <p:sldId id="285" r:id="rId32"/>
    <p:sldId id="311" r:id="rId33"/>
    <p:sldId id="307" r:id="rId34"/>
    <p:sldId id="266" r:id="rId35"/>
    <p:sldId id="30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emf"/><Relationship Id="rId14" Type="http://schemas.openxmlformats.org/officeDocument/2006/relationships/image" Target="../media/image36.emf"/><Relationship Id="rId15" Type="http://schemas.openxmlformats.org/officeDocument/2006/relationships/image" Target="../media/image37.emf"/><Relationship Id="rId1" Type="http://schemas.openxmlformats.org/officeDocument/2006/relationships/image" Target="../media/image16.emf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3E200-754F-0F4C-828A-2A0BB3A26657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97E4E-E8B1-D741-ABDB-020B97738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50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infrastructure itself is</a:t>
            </a:r>
            <a:r>
              <a:rPr lang="en-US" baseline="0" dirty="0" smtClean="0"/>
              <a:t> a Big Data problem, because of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6224A-F3C8-2A49-B427-4F64161959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9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</a:t>
            </a:r>
            <a:r>
              <a:rPr lang="en-US" baseline="0" dirty="0" smtClean="0"/>
              <a:t> are going this data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6224A-F3C8-2A49-B427-4F64161959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98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size &lt;&lt; data</a:t>
            </a:r>
            <a:r>
              <a:rPr lang="en-US" baseline="0" dirty="0" smtClean="0"/>
              <a:t>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6224A-F3C8-2A49-B427-4F64161959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 to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7E4E-E8B1-D741-ABDB-020B977387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9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Structured perceptron is an online learning algorithm for learning the structures</a:t>
            </a:r>
          </a:p>
          <a:p>
            <a:r>
              <a:rPr lang="en-US" dirty="0" smtClean="0"/>
              <a:t>Problems</a:t>
            </a:r>
            <a:r>
              <a:rPr lang="en-US" baseline="0" dirty="0" smtClean="0"/>
              <a:t> : -&gt; Hard to train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7E4E-E8B1-D741-ABDB-020B977387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1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it be distributed?  </a:t>
            </a:r>
            <a:r>
              <a:rPr lang="en-US" baseline="0" dirty="0" smtClean="0">
                <a:sym typeface="Wingdings"/>
              </a:rPr>
              <a:t> No , proof that is not converge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7E4E-E8B1-D741-ABDB-020B977387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8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BCE482F-D1A4-664A-B4B9-1662A58B34B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C0346C0-3052-CA4E-B0D1-07A949F18AAC}" type="datetimeFigureOut">
              <a:rPr lang="en-US" smtClean="0"/>
              <a:t>12/19/13 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l.acm.org/citation.cfm?id=1857999.1858068&amp;coll=DL&amp;dl=AC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4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1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19.emf"/><Relationship Id="rId13" Type="http://schemas.openxmlformats.org/officeDocument/2006/relationships/oleObject" Target="../embeddings/oleObject8.bin"/><Relationship Id="rId14" Type="http://schemas.openxmlformats.org/officeDocument/2006/relationships/image" Target="../media/image20.emf"/><Relationship Id="rId15" Type="http://schemas.openxmlformats.org/officeDocument/2006/relationships/oleObject" Target="../embeddings/oleObject9.bin"/><Relationship Id="rId16" Type="http://schemas.openxmlformats.org/officeDocument/2006/relationships/image" Target="../media/image21.emf"/><Relationship Id="rId17" Type="http://schemas.openxmlformats.org/officeDocument/2006/relationships/oleObject" Target="../embeddings/oleObject10.bin"/><Relationship Id="rId18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3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6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7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9.bin"/><Relationship Id="rId21" Type="http://schemas.openxmlformats.org/officeDocument/2006/relationships/image" Target="../media/image31.emf"/><Relationship Id="rId22" Type="http://schemas.openxmlformats.org/officeDocument/2006/relationships/oleObject" Target="../embeddings/oleObject20.bin"/><Relationship Id="rId23" Type="http://schemas.openxmlformats.org/officeDocument/2006/relationships/image" Target="../media/image32.emf"/><Relationship Id="rId24" Type="http://schemas.openxmlformats.org/officeDocument/2006/relationships/oleObject" Target="../embeddings/oleObject21.bin"/><Relationship Id="rId25" Type="http://schemas.openxmlformats.org/officeDocument/2006/relationships/image" Target="../media/image33.emf"/><Relationship Id="rId26" Type="http://schemas.openxmlformats.org/officeDocument/2006/relationships/oleObject" Target="../embeddings/oleObject22.bin"/><Relationship Id="rId27" Type="http://schemas.openxmlformats.org/officeDocument/2006/relationships/image" Target="../media/image34.emf"/><Relationship Id="rId28" Type="http://schemas.openxmlformats.org/officeDocument/2006/relationships/oleObject" Target="../embeddings/oleObject23.bin"/><Relationship Id="rId29" Type="http://schemas.openxmlformats.org/officeDocument/2006/relationships/image" Target="../media/image3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12.bin"/><Relationship Id="rId30" Type="http://schemas.openxmlformats.org/officeDocument/2006/relationships/oleObject" Target="../embeddings/oleObject24.bin"/><Relationship Id="rId31" Type="http://schemas.openxmlformats.org/officeDocument/2006/relationships/image" Target="../media/image36.emf"/><Relationship Id="rId32" Type="http://schemas.openxmlformats.org/officeDocument/2006/relationships/oleObject" Target="../embeddings/oleObject25.bin"/><Relationship Id="rId9" Type="http://schemas.openxmlformats.org/officeDocument/2006/relationships/oleObject" Target="../embeddings/oleObject14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5.emf"/><Relationship Id="rId33" Type="http://schemas.openxmlformats.org/officeDocument/2006/relationships/oleObject" Target="../embeddings/oleObject26.bin"/><Relationship Id="rId34" Type="http://schemas.openxmlformats.org/officeDocument/2006/relationships/oleObject" Target="../embeddings/oleObject27.bin"/><Relationship Id="rId35" Type="http://schemas.openxmlformats.org/officeDocument/2006/relationships/oleObject" Target="../embeddings/oleObject28.bin"/><Relationship Id="rId36" Type="http://schemas.openxmlformats.org/officeDocument/2006/relationships/oleObject" Target="../embeddings/oleObject29.bin"/><Relationship Id="rId10" Type="http://schemas.openxmlformats.org/officeDocument/2006/relationships/image" Target="../media/image26.emf"/><Relationship Id="rId11" Type="http://schemas.openxmlformats.org/officeDocument/2006/relationships/oleObject" Target="../embeddings/oleObject15.bin"/><Relationship Id="rId12" Type="http://schemas.openxmlformats.org/officeDocument/2006/relationships/image" Target="../media/image27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17.bin"/><Relationship Id="rId16" Type="http://schemas.openxmlformats.org/officeDocument/2006/relationships/image" Target="../media/image29.emf"/><Relationship Id="rId17" Type="http://schemas.openxmlformats.org/officeDocument/2006/relationships/image" Target="../media/image38.png"/><Relationship Id="rId18" Type="http://schemas.openxmlformats.org/officeDocument/2006/relationships/oleObject" Target="../embeddings/oleObject18.bin"/><Relationship Id="rId19" Type="http://schemas.openxmlformats.org/officeDocument/2006/relationships/image" Target="../media/image30.emf"/><Relationship Id="rId37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39.emf"/><Relationship Id="rId5" Type="http://schemas.openxmlformats.org/officeDocument/2006/relationships/image" Target="../media/image40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59.emf"/><Relationship Id="rId6" Type="http://schemas.openxmlformats.org/officeDocument/2006/relationships/image" Target="../media/image6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acm.org/citation.cfm?id=1857999.1858068&amp;coll=DL&amp;dl=AC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uniper.net/us/en/local/pdf/datasheets/1000443-e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5715" y="108620"/>
            <a:ext cx="7543800" cy="2593975"/>
          </a:xfrm>
        </p:spPr>
        <p:txBody>
          <a:bodyPr/>
          <a:lstStyle/>
          <a:p>
            <a:r>
              <a:rPr lang="en-US" sz="4400" dirty="0" smtClean="0"/>
              <a:t>Online machine learning on fully distributed data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8715" y="3311259"/>
            <a:ext cx="6400800" cy="1023020"/>
          </a:xfrm>
        </p:spPr>
        <p:txBody>
          <a:bodyPr/>
          <a:lstStyle/>
          <a:p>
            <a:r>
              <a:rPr lang="en-US" dirty="0" smtClean="0"/>
              <a:t>Rerngvit Yanggratoke</a:t>
            </a:r>
          </a:p>
          <a:p>
            <a:r>
              <a:rPr lang="en-US" dirty="0" smtClean="0"/>
              <a:t>PhD student KTH/</a:t>
            </a:r>
            <a:r>
              <a:rPr lang="en-US" dirty="0" smtClean="0"/>
              <a:t>EES/LCN </a:t>
            </a:r>
            <a:r>
              <a:rPr lang="en-US" dirty="0" smtClean="0"/>
              <a:t>under Prof. Rolf </a:t>
            </a:r>
            <a:r>
              <a:rPr lang="en-US" dirty="0" err="1" smtClean="0"/>
              <a:t>Stadler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6742" y="5287693"/>
            <a:ext cx="4489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20 Dec, 2014</a:t>
            </a:r>
          </a:p>
          <a:p>
            <a:r>
              <a:rPr lang="en-US" sz="2400" dirty="0" smtClean="0"/>
              <a:t>Seminar for ID2220 </a:t>
            </a:r>
          </a:p>
        </p:txBody>
      </p:sp>
    </p:spTree>
    <p:extLst>
      <p:ext uri="{BB962C8B-B14F-4D97-AF65-F5344CB8AC3E}">
        <p14:creationId xmlns:p14="http://schemas.microsoft.com/office/powerpoint/2010/main" val="374485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4" y="2244877"/>
            <a:ext cx="7647591" cy="1395790"/>
          </a:xfrm>
        </p:spPr>
        <p:txBody>
          <a:bodyPr/>
          <a:lstStyle/>
          <a:p>
            <a:r>
              <a:rPr lang="en-US" sz="3200" cap="none" dirty="0"/>
              <a:t>Distributed training strategies for the structured perceptron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4457625"/>
            <a:ext cx="6909782" cy="16335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Ryan McDonald, Keith Hall, and Gideon Mann. 2010. </a:t>
            </a:r>
            <a:r>
              <a:rPr lang="en-US" u="sng" dirty="0">
                <a:hlinkClick r:id="rId2"/>
              </a:rPr>
              <a:t>Distributed training strategies for the structured perceptron</a:t>
            </a:r>
            <a:r>
              <a:rPr lang="en-US" dirty="0"/>
              <a:t>. In </a:t>
            </a:r>
            <a:r>
              <a:rPr lang="en-US" i="1" dirty="0"/>
              <a:t>Human Language Technologies: The 2010 Annual Conference of the North American Chapter of the Association for Computational Linguistics</a:t>
            </a:r>
            <a:r>
              <a:rPr lang="en-US" dirty="0"/>
              <a:t> (HLT '10). Association for Computational Linguistics, Stroudsburg, PA, USA, 456-464 </a:t>
            </a:r>
          </a:p>
        </p:txBody>
      </p:sp>
    </p:spTree>
    <p:extLst>
      <p:ext uri="{BB962C8B-B14F-4D97-AF65-F5344CB8AC3E}">
        <p14:creationId xmlns:p14="http://schemas.microsoft.com/office/powerpoint/2010/main" val="62544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43244"/>
            <a:ext cx="7620000" cy="1143000"/>
          </a:xfrm>
        </p:spPr>
        <p:txBody>
          <a:bodyPr/>
          <a:lstStyle/>
          <a:p>
            <a:r>
              <a:rPr lang="en-US" dirty="0" smtClean="0"/>
              <a:t>Background - Perceptron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6037" y="1154849"/>
            <a:ext cx="8637531" cy="1773237"/>
          </a:xfrm>
        </p:spPr>
        <p:txBody>
          <a:bodyPr>
            <a:noAutofit/>
          </a:bodyPr>
          <a:lstStyle/>
          <a:p>
            <a:r>
              <a:rPr lang="en-US" dirty="0" smtClean="0"/>
              <a:t>Classic online classification algorithm (Rosenblatt 1957)</a:t>
            </a:r>
          </a:p>
          <a:p>
            <a:r>
              <a:rPr lang="en-US" b="1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= feature vector of the sample i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= actual class of the sample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{1,0}</a:t>
            </a:r>
            <a:endParaRPr lang="en-US" baseline="-25000" dirty="0" smtClean="0"/>
          </a:p>
          <a:p>
            <a:r>
              <a:rPr lang="en-US" b="1" dirty="0" smtClean="0"/>
              <a:t>w</a:t>
            </a:r>
            <a:r>
              <a:rPr lang="en-US" dirty="0" smtClean="0"/>
              <a:t>(t) = weight vector parameter, (w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 ; w</a:t>
            </a:r>
            <a:r>
              <a:rPr lang="en-US" baseline="-25000" dirty="0" smtClean="0"/>
              <a:t>0</a:t>
            </a:r>
            <a:r>
              <a:rPr lang="en-US" dirty="0" smtClean="0"/>
              <a:t> = bias term)</a:t>
            </a:r>
          </a:p>
          <a:p>
            <a:r>
              <a:rPr lang="en-US" dirty="0" smtClean="0"/>
              <a:t>Prediction</a:t>
            </a:r>
          </a:p>
          <a:p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166380"/>
              </p:ext>
            </p:extLst>
          </p:nvPr>
        </p:nvGraphicFramePr>
        <p:xfrm>
          <a:off x="1948043" y="2687348"/>
          <a:ext cx="3177773" cy="100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" name="Equation" r:id="rId4" imgW="1727200" imgH="546100" progId="Equation.3">
                  <p:embed/>
                </p:oleObj>
              </mc:Choice>
              <mc:Fallback>
                <p:oleObj name="Equation" r:id="rId4" imgW="17272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48043" y="2687348"/>
                        <a:ext cx="3177773" cy="1003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Screen Shot 2556-12-07 at 9.18.1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60" y="2928086"/>
            <a:ext cx="2655069" cy="18707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755" y="3460430"/>
            <a:ext cx="2544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algorithm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77755" y="3894332"/>
            <a:ext cx="77994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200" dirty="0" smtClean="0"/>
              <a:t>Initialize the </a:t>
            </a:r>
            <a:r>
              <a:rPr lang="en-US" sz="2200" b="1" dirty="0" smtClean="0"/>
              <a:t>w</a:t>
            </a:r>
            <a:r>
              <a:rPr lang="en-US" sz="2200" dirty="0" smtClean="0"/>
              <a:t>(t), e.g., all zeros.</a:t>
            </a:r>
          </a:p>
          <a:p>
            <a:pPr marL="457200" indent="-457200">
              <a:buAutoNum type="arabicPeriod"/>
            </a:pPr>
            <a:r>
              <a:rPr lang="en-US" sz="2200" dirty="0" smtClean="0"/>
              <a:t>For each training sample </a:t>
            </a:r>
            <a:r>
              <a:rPr lang="en-US" sz="2200" dirty="0" err="1" smtClean="0"/>
              <a:t>i</a:t>
            </a:r>
            <a:endParaRPr lang="en-US" sz="2200" dirty="0" smtClean="0"/>
          </a:p>
          <a:p>
            <a:pPr marL="914400" lvl="1" indent="-457200">
              <a:buFont typeface="Arial"/>
              <a:buChar char="•"/>
            </a:pPr>
            <a:r>
              <a:rPr lang="en-US" sz="2200" dirty="0"/>
              <a:t>Compare h(</a:t>
            </a:r>
            <a:r>
              <a:rPr lang="en-US" sz="2200" b="1" dirty="0"/>
              <a:t>x</a:t>
            </a:r>
            <a:r>
              <a:rPr lang="en-US" sz="2200" baseline="-25000" dirty="0"/>
              <a:t>i</a:t>
            </a:r>
            <a:r>
              <a:rPr lang="en-US" sz="2200" dirty="0"/>
              <a:t>) and </a:t>
            </a:r>
            <a:r>
              <a:rPr lang="en-US" sz="2200" dirty="0" err="1"/>
              <a:t>y</a:t>
            </a:r>
            <a:r>
              <a:rPr lang="en-US" sz="2200" baseline="-25000" dirty="0" err="1"/>
              <a:t>i</a:t>
            </a:r>
            <a:endParaRPr lang="en-US" sz="2200" baseline="-25000" dirty="0"/>
          </a:p>
          <a:p>
            <a:pPr marL="914400" lvl="1" indent="-457200">
              <a:buFont typeface="Arial"/>
              <a:buChar char="•"/>
            </a:pPr>
            <a:r>
              <a:rPr lang="en-US" sz="2200" dirty="0"/>
              <a:t>If misclassified, </a:t>
            </a:r>
            <a:r>
              <a:rPr lang="en-US" sz="2200" dirty="0" smtClean="0"/>
              <a:t> update the weights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/>
              <a:t>α  is the learning rate parameter</a:t>
            </a:r>
            <a:br>
              <a:rPr lang="en-US" sz="2200" dirty="0" smtClean="0"/>
            </a:br>
            <a:endParaRPr lang="en-US" sz="2000" dirty="0" smtClean="0"/>
          </a:p>
          <a:p>
            <a:pPr lvl="1"/>
            <a:endParaRPr lang="en-US" sz="2000" dirty="0" smtClean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358772"/>
              </p:ext>
            </p:extLst>
          </p:nvPr>
        </p:nvGraphicFramePr>
        <p:xfrm>
          <a:off x="5559425" y="5114300"/>
          <a:ext cx="25177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7" name="Equation" r:id="rId7" imgW="1231900" imgH="215900" progId="Equation.3">
                  <p:embed/>
                </p:oleObj>
              </mc:Choice>
              <mc:Fallback>
                <p:oleObj name="Equation" r:id="rId7" imgW="1231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9425" y="5114300"/>
                        <a:ext cx="2517775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285912"/>
              </p:ext>
            </p:extLst>
          </p:nvPr>
        </p:nvGraphicFramePr>
        <p:xfrm>
          <a:off x="672486" y="5856853"/>
          <a:ext cx="2874897" cy="100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" name="Equation" r:id="rId9" imgW="1308100" imgH="457200" progId="Equation.3">
                  <p:embed/>
                </p:oleObj>
              </mc:Choice>
              <mc:Fallback>
                <p:oleObj name="Equation" r:id="rId9" imgW="1308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2486" y="5856853"/>
                        <a:ext cx="2874897" cy="100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77755" y="5542507"/>
            <a:ext cx="88662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/>
              <a:t>3. Repeat </a:t>
            </a:r>
            <a:r>
              <a:rPr lang="en-US" sz="2200" dirty="0"/>
              <a:t>step 2 </a:t>
            </a:r>
            <a:r>
              <a:rPr lang="en-US" sz="2200" dirty="0" smtClean="0"/>
              <a:t>for N times (number of epochs) or when	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4142" y="6156349"/>
            <a:ext cx="33794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 </a:t>
            </a:r>
            <a:r>
              <a:rPr lang="en-US" dirty="0"/>
              <a:t>(</a:t>
            </a:r>
            <a:r>
              <a:rPr lang="en-US" dirty="0" err="1">
                <a:latin typeface="ＭＳ ゴシック"/>
                <a:ea typeface="ＭＳ ゴシック"/>
                <a:cs typeface="ＭＳ ゴシック"/>
              </a:rPr>
              <a:t>γ</a:t>
            </a:r>
            <a:r>
              <a:rPr lang="en-US" dirty="0">
                <a:ea typeface="ＭＳ ゴシック"/>
                <a:cs typeface="ＭＳ ゴシック"/>
              </a:rPr>
              <a:t> is the user-defined threshold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6025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7844"/>
            <a:ext cx="7620000" cy="1143000"/>
          </a:xfrm>
        </p:spPr>
        <p:txBody>
          <a:bodyPr/>
          <a:lstStyle/>
          <a:p>
            <a:r>
              <a:rPr lang="en-US" dirty="0" smtClean="0"/>
              <a:t>Structure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14" y="1119946"/>
            <a:ext cx="8155789" cy="834023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800" dirty="0" smtClean="0"/>
              <a:t>Perceptron for structure prediction (Collins, 2002)</a:t>
            </a:r>
            <a:endParaRPr lang="en-US" sz="2800" dirty="0"/>
          </a:p>
        </p:txBody>
      </p:sp>
      <p:pic>
        <p:nvPicPr>
          <p:cNvPr id="4" name="Picture 3" descr="Screen Shot 2556-12-07 at 12.4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3172"/>
            <a:ext cx="6754352" cy="3960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182977"/>
            <a:ext cx="7878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Key problem:  hard to train due to #choices =&gt; take long time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67195" y="5813645"/>
            <a:ext cx="521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NLP </a:t>
            </a:r>
            <a:r>
              <a:rPr lang="en-US" dirty="0"/>
              <a:t>Programming Tutorial </a:t>
            </a:r>
            <a:r>
              <a:rPr lang="en-US" dirty="0" smtClean="0"/>
              <a:t>11, Graham </a:t>
            </a:r>
            <a:r>
              <a:rPr lang="en-US" dirty="0" err="1" smtClean="0"/>
              <a:t>Neubig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81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17500" y="3093023"/>
            <a:ext cx="1080270" cy="75799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77325" y="3107622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653334" y="3107622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061187" y="3108790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379443" y="3108790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87" y="196713"/>
            <a:ext cx="7620000" cy="1010096"/>
          </a:xfrm>
        </p:spPr>
        <p:txBody>
          <a:bodyPr/>
          <a:lstStyle/>
          <a:p>
            <a:r>
              <a:rPr lang="en-US" dirty="0" smtClean="0"/>
              <a:t>Simple distributed training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4560" y="5927298"/>
            <a:ext cx="5853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 it guaranteed to converge to separate the training set, if the data is separable?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54451" y="6131629"/>
            <a:ext cx="72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No!</a:t>
            </a:r>
            <a:endParaRPr lang="en-US" sz="2800" dirty="0"/>
          </a:p>
        </p:txBody>
      </p:sp>
      <p:sp>
        <p:nvSpPr>
          <p:cNvPr id="15" name="Right Arrow 14"/>
          <p:cNvSpPr/>
          <p:nvPr/>
        </p:nvSpPr>
        <p:spPr>
          <a:xfrm>
            <a:off x="6233468" y="6190049"/>
            <a:ext cx="642324" cy="46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creen Shot 2556-12-08 at 12.18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3" y="1218219"/>
            <a:ext cx="4882477" cy="1720066"/>
          </a:xfrm>
          <a:prstGeom prst="rect">
            <a:avLst/>
          </a:prstGeom>
        </p:spPr>
      </p:pic>
      <p:sp>
        <p:nvSpPr>
          <p:cNvPr id="18" name="Can 17"/>
          <p:cNvSpPr/>
          <p:nvPr/>
        </p:nvSpPr>
        <p:spPr>
          <a:xfrm>
            <a:off x="6010087" y="1755745"/>
            <a:ext cx="934292" cy="700597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Training Data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01333" y="1609753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601333" y="2266551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331251" y="2471108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101429" y="2179124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944379" y="1609753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229383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899240"/>
              </p:ext>
            </p:extLst>
          </p:nvPr>
        </p:nvGraphicFramePr>
        <p:xfrm>
          <a:off x="597647" y="3732400"/>
          <a:ext cx="69373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" name="Equation" r:id="rId7" imgW="266700" imgH="203200" progId="Equation.3">
                  <p:embed/>
                </p:oleObj>
              </mc:Choice>
              <mc:Fallback>
                <p:oleObj name="Equation" r:id="rId7" imgW="266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7647" y="3732400"/>
                        <a:ext cx="693738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440618"/>
              </p:ext>
            </p:extLst>
          </p:nvPr>
        </p:nvGraphicFramePr>
        <p:xfrm>
          <a:off x="2338388" y="3732213"/>
          <a:ext cx="7254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" name="Equation" r:id="rId9" imgW="279400" imgH="203200" progId="Equation.3">
                  <p:embed/>
                </p:oleObj>
              </mc:Choice>
              <mc:Fallback>
                <p:oleObj name="Equation" r:id="rId9" imgW="279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8388" y="3732213"/>
                        <a:ext cx="725487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846511"/>
              </p:ext>
            </p:extLst>
          </p:nvPr>
        </p:nvGraphicFramePr>
        <p:xfrm>
          <a:off x="3805238" y="3732213"/>
          <a:ext cx="7254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6" name="Equation" r:id="rId11" imgW="279400" imgH="203200" progId="Equation.3">
                  <p:embed/>
                </p:oleObj>
              </mc:Choice>
              <mc:Fallback>
                <p:oleObj name="Equation" r:id="rId11" imgW="279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05238" y="3732213"/>
                        <a:ext cx="725487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354189"/>
              </p:ext>
            </p:extLst>
          </p:nvPr>
        </p:nvGraphicFramePr>
        <p:xfrm>
          <a:off x="5205413" y="3732213"/>
          <a:ext cx="7254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" name="Equation" r:id="rId13" imgW="279400" imgH="203200" progId="Equation.3">
                  <p:embed/>
                </p:oleObj>
              </mc:Choice>
              <mc:Fallback>
                <p:oleObj name="Equation" r:id="rId13" imgW="279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05413" y="3732213"/>
                        <a:ext cx="725487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323187"/>
              </p:ext>
            </p:extLst>
          </p:nvPr>
        </p:nvGraphicFramePr>
        <p:xfrm>
          <a:off x="6513513" y="3732213"/>
          <a:ext cx="7270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" name="Equation" r:id="rId15" imgW="279400" imgH="203200" progId="Equation.3">
                  <p:embed/>
                </p:oleObj>
              </mc:Choice>
              <mc:Fallback>
                <p:oleObj name="Equation" r:id="rId15" imgW="279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13513" y="3732213"/>
                        <a:ext cx="72707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990693"/>
              </p:ext>
            </p:extLst>
          </p:nvPr>
        </p:nvGraphicFramePr>
        <p:xfrm>
          <a:off x="2872378" y="4607113"/>
          <a:ext cx="2188809" cy="991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" name="Equation" r:id="rId17" imgW="812800" imgH="368300" progId="Equation.3">
                  <p:embed/>
                </p:oleObj>
              </mc:Choice>
              <mc:Fallback>
                <p:oleObj name="Equation" r:id="rId17" imgW="812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872378" y="4607113"/>
                        <a:ext cx="2188809" cy="9918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Explosion 1 44"/>
          <p:cNvSpPr/>
          <p:nvPr/>
        </p:nvSpPr>
        <p:spPr>
          <a:xfrm>
            <a:off x="597647" y="3107622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xplosion 1 45"/>
          <p:cNvSpPr/>
          <p:nvPr/>
        </p:nvSpPr>
        <p:spPr>
          <a:xfrm>
            <a:off x="2050170" y="3183298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xplosion 1 46"/>
          <p:cNvSpPr/>
          <p:nvPr/>
        </p:nvSpPr>
        <p:spPr>
          <a:xfrm>
            <a:off x="3503627" y="3183298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xplosion 1 47"/>
          <p:cNvSpPr/>
          <p:nvPr/>
        </p:nvSpPr>
        <p:spPr>
          <a:xfrm>
            <a:off x="4965842" y="3169525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xplosion 1 48"/>
          <p:cNvSpPr/>
          <p:nvPr/>
        </p:nvSpPr>
        <p:spPr>
          <a:xfrm>
            <a:off x="6268388" y="3169525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30725" y="5520193"/>
            <a:ext cx="3785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μ</a:t>
            </a:r>
            <a:r>
              <a:rPr lang="en-US" sz="2000" baseline="-25000" dirty="0" err="1" smtClean="0"/>
              <a:t>i</a:t>
            </a:r>
            <a:r>
              <a:rPr lang="en-US" sz="2000" baseline="-25000" dirty="0" smtClean="0"/>
              <a:t> </a:t>
            </a:r>
            <a:r>
              <a:rPr lang="en-US" sz="2000" dirty="0"/>
              <a:t> </a:t>
            </a:r>
            <a:r>
              <a:rPr lang="en-US" sz="2000" dirty="0" smtClean="0"/>
              <a:t>is the fraction of data for piece </a:t>
            </a:r>
            <a:r>
              <a:rPr lang="en-US" sz="2000" dirty="0" err="1" smtClean="0"/>
              <a:t>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845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47292 0.213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106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32656 0.118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590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-0.24306 0.088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3" y="4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16389 0.131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657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1892 0.2145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599 0.13727 " pathEditMode="relative" ptsTypes="AA">
                                      <p:cBhvr>
                                        <p:cTn id="10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8055 0.1375 " pathEditMode="relative" ptsTypes="AA">
                                      <p:cBhvr>
                                        <p:cTn id="10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07309 0.16458 " pathEditMode="relative" ptsTypes="AA">
                                      <p:cBhvr>
                                        <p:cTn id="10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8889E-6 1.11111E-6 L -0.19479 0.16481 " pathEditMode="relative" ptsTypes="AA">
                                      <p:cBhvr>
                                        <p:cTn id="10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31858 0.16505 " pathEditMode="relative" ptsTypes="AA">
                                      <p:cBhvr>
                                        <p:cTn id="10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8" grpId="0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4545"/>
            <a:ext cx="7498865" cy="907902"/>
          </a:xfrm>
        </p:spPr>
        <p:txBody>
          <a:bodyPr/>
          <a:lstStyle/>
          <a:p>
            <a:r>
              <a:rPr lang="en-US" dirty="0" smtClean="0"/>
              <a:t>Iterative parameter mixing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3685" y="3530833"/>
            <a:ext cx="1080270" cy="75799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3510" y="3545432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9519" y="3545432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47372" y="3546600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65628" y="3546600"/>
            <a:ext cx="1007286" cy="729963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6196272" y="2193555"/>
            <a:ext cx="934292" cy="700597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Training Data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87518" y="2047563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787518" y="2704361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7436" y="2908918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287614" y="2616934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30564" y="2047563"/>
            <a:ext cx="437947" cy="408779"/>
          </a:xfrm>
          <a:prstGeom prst="round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16533"/>
              </p:ext>
            </p:extLst>
          </p:nvPr>
        </p:nvGraphicFramePr>
        <p:xfrm>
          <a:off x="4701035" y="378426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01035" y="378426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478146"/>
              </p:ext>
            </p:extLst>
          </p:nvPr>
        </p:nvGraphicFramePr>
        <p:xfrm>
          <a:off x="719138" y="4170363"/>
          <a:ext cx="82550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" name="Equation" r:id="rId5" imgW="317500" imgH="203200" progId="Equation.3">
                  <p:embed/>
                </p:oleObj>
              </mc:Choice>
              <mc:Fallback>
                <p:oleObj name="Equation" r:id="rId5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9138" y="4170363"/>
                        <a:ext cx="82550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661147"/>
              </p:ext>
            </p:extLst>
          </p:nvPr>
        </p:nvGraphicFramePr>
        <p:xfrm>
          <a:off x="2459038" y="4170363"/>
          <a:ext cx="85566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" name="Equation" r:id="rId7" imgW="330200" imgH="203200" progId="Equation.3">
                  <p:embed/>
                </p:oleObj>
              </mc:Choice>
              <mc:Fallback>
                <p:oleObj name="Equation" r:id="rId7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9038" y="4170363"/>
                        <a:ext cx="855662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555692"/>
              </p:ext>
            </p:extLst>
          </p:nvPr>
        </p:nvGraphicFramePr>
        <p:xfrm>
          <a:off x="3925888" y="4170363"/>
          <a:ext cx="8572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Equation" r:id="rId9" imgW="330200" imgH="203200" progId="Equation.3">
                  <p:embed/>
                </p:oleObj>
              </mc:Choice>
              <mc:Fallback>
                <p:oleObj name="Equation" r:id="rId9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25888" y="4170363"/>
                        <a:ext cx="8572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83187"/>
              </p:ext>
            </p:extLst>
          </p:nvPr>
        </p:nvGraphicFramePr>
        <p:xfrm>
          <a:off x="5308600" y="4170363"/>
          <a:ext cx="8905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Equation" r:id="rId11" imgW="342900" imgH="203200" progId="Equation.3">
                  <p:embed/>
                </p:oleObj>
              </mc:Choice>
              <mc:Fallback>
                <p:oleObj name="Equation" r:id="rId11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08600" y="4170363"/>
                        <a:ext cx="890588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501118"/>
              </p:ext>
            </p:extLst>
          </p:nvPr>
        </p:nvGraphicFramePr>
        <p:xfrm>
          <a:off x="6632575" y="4170363"/>
          <a:ext cx="8604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3" name="Equation" r:id="rId13" imgW="330200" imgH="203200" progId="Equation.3">
                  <p:embed/>
                </p:oleObj>
              </mc:Choice>
              <mc:Fallback>
                <p:oleObj name="Equation" r:id="rId13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32575" y="4170363"/>
                        <a:ext cx="86042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781052"/>
              </p:ext>
            </p:extLst>
          </p:nvPr>
        </p:nvGraphicFramePr>
        <p:xfrm>
          <a:off x="3028950" y="5154613"/>
          <a:ext cx="280193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4" name="Equation" r:id="rId15" imgW="1041400" imgH="368300" progId="Equation.3">
                  <p:embed/>
                </p:oleObj>
              </mc:Choice>
              <mc:Fallback>
                <p:oleObj name="Equation" r:id="rId15" imgW="10414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28950" y="5154613"/>
                        <a:ext cx="280193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Explosion 1 21"/>
          <p:cNvSpPr/>
          <p:nvPr/>
        </p:nvSpPr>
        <p:spPr>
          <a:xfrm>
            <a:off x="783832" y="3545432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1 22"/>
          <p:cNvSpPr/>
          <p:nvPr/>
        </p:nvSpPr>
        <p:spPr>
          <a:xfrm>
            <a:off x="2236355" y="3621108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xplosion 1 23"/>
          <p:cNvSpPr/>
          <p:nvPr/>
        </p:nvSpPr>
        <p:spPr>
          <a:xfrm>
            <a:off x="3689812" y="3621108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xplosion 1 24"/>
          <p:cNvSpPr/>
          <p:nvPr/>
        </p:nvSpPr>
        <p:spPr>
          <a:xfrm>
            <a:off x="5152027" y="3607335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xplosion 1 25"/>
          <p:cNvSpPr/>
          <p:nvPr/>
        </p:nvSpPr>
        <p:spPr>
          <a:xfrm>
            <a:off x="6454573" y="3607335"/>
            <a:ext cx="1300123" cy="624778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creen Shot 2556-12-08 at 6.20.03 P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33256"/>
            <a:ext cx="4268427" cy="1992458"/>
          </a:xfrm>
          <a:prstGeom prst="rect">
            <a:avLst/>
          </a:prstGeom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873519"/>
              </p:ext>
            </p:extLst>
          </p:nvPr>
        </p:nvGraphicFramePr>
        <p:xfrm>
          <a:off x="2505773" y="5047170"/>
          <a:ext cx="290512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18" imgW="1079500" imgH="368300" progId="Equation.3">
                  <p:embed/>
                </p:oleObj>
              </mc:Choice>
              <mc:Fallback>
                <p:oleObj name="Equation" r:id="rId18" imgW="10795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05773" y="5047170"/>
                        <a:ext cx="2905125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235550"/>
              </p:ext>
            </p:extLst>
          </p:nvPr>
        </p:nvGraphicFramePr>
        <p:xfrm>
          <a:off x="855663" y="4322763"/>
          <a:ext cx="85883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20" imgW="330200" imgH="203200" progId="Equation.3">
                  <p:embed/>
                </p:oleObj>
              </mc:Choice>
              <mc:Fallback>
                <p:oleObj name="Equation" r:id="rId20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5663" y="4322763"/>
                        <a:ext cx="858837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513986"/>
              </p:ext>
            </p:extLst>
          </p:nvPr>
        </p:nvGraphicFramePr>
        <p:xfrm>
          <a:off x="2579688" y="4322763"/>
          <a:ext cx="9207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" name="Equation" r:id="rId22" imgW="355600" imgH="203200" progId="Equation.3">
                  <p:embed/>
                </p:oleObj>
              </mc:Choice>
              <mc:Fallback>
                <p:oleObj name="Equation" r:id="rId22" imgW="355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79688" y="4322763"/>
                        <a:ext cx="9207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003220"/>
              </p:ext>
            </p:extLst>
          </p:nvPr>
        </p:nvGraphicFramePr>
        <p:xfrm>
          <a:off x="4062413" y="4322763"/>
          <a:ext cx="8905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8" name="Equation" r:id="rId24" imgW="342900" imgH="203200" progId="Equation.3">
                  <p:embed/>
                </p:oleObj>
              </mc:Choice>
              <mc:Fallback>
                <p:oleObj name="Equation" r:id="rId24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062413" y="4322763"/>
                        <a:ext cx="890587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227106"/>
              </p:ext>
            </p:extLst>
          </p:nvPr>
        </p:nvGraphicFramePr>
        <p:xfrm>
          <a:off x="5445125" y="4322763"/>
          <a:ext cx="9239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9" name="Equation" r:id="rId26" imgW="355600" imgH="203200" progId="Equation.3">
                  <p:embed/>
                </p:oleObj>
              </mc:Choice>
              <mc:Fallback>
                <p:oleObj name="Equation" r:id="rId26" imgW="355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445125" y="4322763"/>
                        <a:ext cx="923925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51852"/>
              </p:ext>
            </p:extLst>
          </p:nvPr>
        </p:nvGraphicFramePr>
        <p:xfrm>
          <a:off x="6769100" y="4322763"/>
          <a:ext cx="893763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0" name="Equation" r:id="rId28" imgW="342900" imgH="203200" progId="Equation.3">
                  <p:embed/>
                </p:oleObj>
              </mc:Choice>
              <mc:Fallback>
                <p:oleObj name="Equation" r:id="rId28" imgW="342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769100" y="4322763"/>
                        <a:ext cx="893763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527683"/>
              </p:ext>
            </p:extLst>
          </p:nvPr>
        </p:nvGraphicFramePr>
        <p:xfrm>
          <a:off x="2108579" y="5152614"/>
          <a:ext cx="8572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" name="Equation" r:id="rId30" imgW="330200" imgH="203200" progId="Equation.3">
                  <p:embed/>
                </p:oleObj>
              </mc:Choice>
              <mc:Fallback>
                <p:oleObj name="Equation" r:id="rId30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108579" y="5152614"/>
                        <a:ext cx="8572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855524"/>
              </p:ext>
            </p:extLst>
          </p:nvPr>
        </p:nvGraphicFramePr>
        <p:xfrm>
          <a:off x="2366192" y="5353844"/>
          <a:ext cx="8572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Equation" r:id="rId32" imgW="330200" imgH="203200" progId="Equation.3">
                  <p:embed/>
                </p:oleObj>
              </mc:Choice>
              <mc:Fallback>
                <p:oleObj name="Equation" r:id="rId32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366192" y="5353844"/>
                        <a:ext cx="8572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24589"/>
              </p:ext>
            </p:extLst>
          </p:nvPr>
        </p:nvGraphicFramePr>
        <p:xfrm>
          <a:off x="2794817" y="5304156"/>
          <a:ext cx="8572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" name="Equation" r:id="rId33" imgW="330200" imgH="203200" progId="Equation.3">
                  <p:embed/>
                </p:oleObj>
              </mc:Choice>
              <mc:Fallback>
                <p:oleObj name="Equation" r:id="rId33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794817" y="5304156"/>
                        <a:ext cx="8572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52147"/>
              </p:ext>
            </p:extLst>
          </p:nvPr>
        </p:nvGraphicFramePr>
        <p:xfrm>
          <a:off x="3410894" y="5436394"/>
          <a:ext cx="8572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4" name="Equation" r:id="rId34" imgW="330200" imgH="203200" progId="Equation.3">
                  <p:embed/>
                </p:oleObj>
              </mc:Choice>
              <mc:Fallback>
                <p:oleObj name="Equation" r:id="rId34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10894" y="5436394"/>
                        <a:ext cx="8572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696069"/>
              </p:ext>
            </p:extLst>
          </p:nvPr>
        </p:nvGraphicFramePr>
        <p:xfrm>
          <a:off x="4062413" y="5353844"/>
          <a:ext cx="8572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" name="Equation" r:id="rId35" imgW="330200" imgH="203200" progId="Equation.3">
                  <p:embed/>
                </p:oleObj>
              </mc:Choice>
              <mc:Fallback>
                <p:oleObj name="Equation" r:id="rId35" imgW="330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062413" y="5353844"/>
                        <a:ext cx="857250" cy="528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348252"/>
              </p:ext>
            </p:extLst>
          </p:nvPr>
        </p:nvGraphicFramePr>
        <p:xfrm>
          <a:off x="6565628" y="5154613"/>
          <a:ext cx="16748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6" name="Equation" r:id="rId36" imgW="622300" imgH="203200" progId="Equation.3">
                  <p:embed/>
                </p:oleObj>
              </mc:Choice>
              <mc:Fallback>
                <p:oleObj name="Equation" r:id="rId36" imgW="622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6565628" y="5154613"/>
                        <a:ext cx="1674813" cy="546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ight Arrow 39"/>
          <p:cNvSpPr/>
          <p:nvPr/>
        </p:nvSpPr>
        <p:spPr>
          <a:xfrm>
            <a:off x="5527378" y="5313308"/>
            <a:ext cx="990058" cy="3679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5631" y="5944637"/>
            <a:ext cx="5853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Is it guaranteed to converge to separate the training set, if the data is separable?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7220527" y="6039358"/>
            <a:ext cx="795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Yes!</a:t>
            </a:r>
            <a:endParaRPr lang="en-US" sz="2800" dirty="0"/>
          </a:p>
        </p:txBody>
      </p:sp>
      <p:sp>
        <p:nvSpPr>
          <p:cNvPr id="43" name="Right Arrow 42"/>
          <p:cNvSpPr/>
          <p:nvPr/>
        </p:nvSpPr>
        <p:spPr>
          <a:xfrm>
            <a:off x="6099544" y="6097778"/>
            <a:ext cx="642324" cy="46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6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-0.47292 0.2138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1069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32656 0.118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590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6 L -0.24306 0.088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3" y="4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16389 0.131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657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01892 0.2145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2599 0.13727 " pathEditMode="relative" ptsTypes="AA">
                                      <p:cBhvr>
                                        <p:cTn id="10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08055 0.1375 " pathEditMode="relative" ptsTypes="AA">
                                      <p:cBhvr>
                                        <p:cTn id="10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07309 0.16458 " pathEditMode="relative" ptsTypes="AA">
                                      <p:cBhvr>
                                        <p:cTn id="10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8889E-6 1.11111E-6 L -0.19479 0.16481 " pathEditMode="relative" ptsTypes="AA">
                                      <p:cBhvr>
                                        <p:cTn id="1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-0.31858 0.16505 " pathEditMode="relative" ptsTypes="AA">
                                      <p:cBhvr>
                                        <p:cTn id="10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8899E-6 -3.28469E-6 L -0.10247 -0.22909 " pathEditMode="relative" ptsTypes="AA">
                                      <p:cBhvr>
                                        <p:cTn id="1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6881E-6 3.28932E-7 L 0.06183 -0.25851 " pathEditMode="relative" ptsTypes="AA">
                                      <p:cBhvr>
                                        <p:cTn id="15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09 -0.02803 L 0.15491 -0.27913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3" y="-1255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85 -0.02038 L 0.20945 -0.29094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06" y="-13528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7068E-6 -2.2562E-6 L 0.28152 -0.25851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7" y="-12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5571E-6 6.49525E-6 L 0.22264 0.11467 " pathEditMode="relative" ptsTypes="AA">
                                      <p:cBhvr>
                                        <p:cTn id="2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1459E-7 6.49525E-6 L 0.06843 0.08548 " pathEditMode="relative" ptsTypes="AA">
                                      <p:cBhvr>
                                        <p:cTn id="2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57E-6 6.49525E-6 L -0.05644 0.11235 " pathEditMode="relative" ptsTypes="AA">
                                      <p:cBhvr>
                                        <p:cTn id="2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778E-7 6.49525E-6 L -0.17558 0.08548 " pathEditMode="relative" ptsTypes="AA">
                                      <p:cBhvr>
                                        <p:cTn id="24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57E-6 6.49525E-6 L -0.33293 0.11235 " pathEditMode="relative" ptsTypes="AA">
                                      <p:cBhvr>
                                        <p:cTn id="24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40" grpId="0" animBg="1"/>
      <p:bldP spid="41" grpId="1"/>
      <p:bldP spid="42" grpId="0"/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7411"/>
            <a:ext cx="7620000" cy="4800600"/>
          </a:xfrm>
        </p:spPr>
        <p:txBody>
          <a:bodyPr/>
          <a:lstStyle/>
          <a:p>
            <a:r>
              <a:rPr lang="en-US" dirty="0" smtClean="0"/>
              <a:t>Named-entity recognition in English </a:t>
            </a:r>
            <a:r>
              <a:rPr lang="en-US" dirty="0" err="1" smtClean="0"/>
              <a:t>CoNLL</a:t>
            </a:r>
            <a:r>
              <a:rPr lang="en-US" dirty="0" smtClean="0"/>
              <a:t> data</a:t>
            </a:r>
            <a:r>
              <a:rPr lang="en-US" dirty="0"/>
              <a:t> </a:t>
            </a:r>
            <a:r>
              <a:rPr lang="en-US" dirty="0" smtClean="0"/>
              <a:t>2003</a:t>
            </a:r>
          </a:p>
          <a:p>
            <a:r>
              <a:rPr lang="en-US" dirty="0" smtClean="0"/>
              <a:t>Detect </a:t>
            </a:r>
            <a:r>
              <a:rPr lang="en-US" dirty="0"/>
              <a:t>entities in </a:t>
            </a:r>
            <a:r>
              <a:rPr lang="en-US" dirty="0" smtClean="0"/>
              <a:t>sentences and label them as</a:t>
            </a:r>
            <a:endParaRPr lang="en-US" dirty="0"/>
          </a:p>
          <a:p>
            <a:pPr lvl="1"/>
            <a:r>
              <a:rPr lang="en-US" dirty="0" smtClean="0"/>
              <a:t>People</a:t>
            </a:r>
            <a:r>
              <a:rPr lang="en-US" dirty="0"/>
              <a:t>, organizations</a:t>
            </a:r>
            <a:r>
              <a:rPr lang="en-US" dirty="0" smtClean="0"/>
              <a:t>, locations, </a:t>
            </a:r>
            <a:r>
              <a:rPr lang="en-US" dirty="0"/>
              <a:t>or </a:t>
            </a:r>
            <a:r>
              <a:rPr lang="en-US" dirty="0" smtClean="0"/>
              <a:t>miscellaneous</a:t>
            </a:r>
          </a:p>
          <a:p>
            <a:r>
              <a:rPr lang="en-US" dirty="0" smtClean="0"/>
              <a:t>Training dataset : </a:t>
            </a:r>
            <a:r>
              <a:rPr lang="en-US" dirty="0"/>
              <a:t>14041 </a:t>
            </a:r>
            <a:r>
              <a:rPr lang="en-US" dirty="0" smtClean="0"/>
              <a:t>sentences</a:t>
            </a:r>
          </a:p>
          <a:p>
            <a:r>
              <a:rPr lang="en-US" dirty="0" smtClean="0"/>
              <a:t>Validation dataset: </a:t>
            </a:r>
            <a:r>
              <a:rPr lang="en-US" dirty="0"/>
              <a:t>3250 sentences</a:t>
            </a:r>
            <a:endParaRPr lang="en-US" dirty="0" smtClean="0"/>
          </a:p>
          <a:p>
            <a:r>
              <a:rPr lang="en-US" dirty="0" smtClean="0"/>
              <a:t>Compare between</a:t>
            </a:r>
          </a:p>
          <a:p>
            <a:pPr lvl="1"/>
            <a:r>
              <a:rPr lang="en-US" dirty="0" smtClean="0"/>
              <a:t>Serial perceptron</a:t>
            </a:r>
          </a:p>
          <a:p>
            <a:pPr lvl="1"/>
            <a:r>
              <a:rPr lang="en-US" dirty="0" smtClean="0"/>
              <a:t>Serial subsampling</a:t>
            </a:r>
          </a:p>
          <a:p>
            <a:pPr lvl="1"/>
            <a:r>
              <a:rPr lang="en-US" dirty="0" smtClean="0"/>
              <a:t>Parallel parameter mix (simple </a:t>
            </a:r>
            <a:r>
              <a:rPr lang="en-US" dirty="0"/>
              <a:t>distributed </a:t>
            </a:r>
            <a:r>
              <a:rPr lang="en-US" dirty="0" smtClean="0"/>
              <a:t>training)</a:t>
            </a:r>
            <a:endParaRPr lang="en-US" dirty="0"/>
          </a:p>
          <a:p>
            <a:pPr lvl="1"/>
            <a:r>
              <a:rPr lang="en-US" dirty="0" smtClean="0"/>
              <a:t>Parallel iterative parameter mixing</a:t>
            </a:r>
          </a:p>
          <a:p>
            <a:r>
              <a:rPr lang="en-US" dirty="0" smtClean="0"/>
              <a:t>Evaluation metric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84658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Screen Shot 2556-12-08 at 7.00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04" y="5852778"/>
            <a:ext cx="3491477" cy="7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7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 descr="Screen Shot 2556-12-07 at 1.0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3" y="1491664"/>
            <a:ext cx="7386732" cy="487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5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4" y="2244877"/>
            <a:ext cx="7647591" cy="1395790"/>
          </a:xfrm>
        </p:spPr>
        <p:txBody>
          <a:bodyPr/>
          <a:lstStyle/>
          <a:p>
            <a:r>
              <a:rPr lang="en-US" sz="3200" cap="none" dirty="0" err="1"/>
              <a:t>Jubatus</a:t>
            </a:r>
            <a:r>
              <a:rPr lang="en-US" sz="3200" cap="none" dirty="0"/>
              <a:t>: Scalable Distributed Processing Framework for </a:t>
            </a:r>
            <a:r>
              <a:rPr lang="en-US" sz="3200" cap="none" dirty="0" err="1"/>
              <a:t>Realtime</a:t>
            </a:r>
            <a:r>
              <a:rPr lang="en-US" sz="3200" cap="none" dirty="0"/>
              <a:t> Analysis of Big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4457625"/>
            <a:ext cx="6909782" cy="1633538"/>
          </a:xfrm>
        </p:spPr>
        <p:txBody>
          <a:bodyPr>
            <a:normAutofit/>
          </a:bodyPr>
          <a:lstStyle/>
          <a:p>
            <a:r>
              <a:rPr lang="en-US" dirty="0"/>
              <a:t>Satoshi </a:t>
            </a:r>
            <a:r>
              <a:rPr lang="en-US" dirty="0" err="1"/>
              <a:t>Oda</a:t>
            </a:r>
            <a:r>
              <a:rPr lang="en-US" dirty="0"/>
              <a:t>, Kota </a:t>
            </a:r>
            <a:r>
              <a:rPr lang="en-US" dirty="0" err="1"/>
              <a:t>Uenishi</a:t>
            </a:r>
            <a:r>
              <a:rPr lang="en-US" dirty="0"/>
              <a:t>, and Shingo Kinoshita. </a:t>
            </a:r>
            <a:r>
              <a:rPr lang="en-US" dirty="0" err="1"/>
              <a:t>Jubatus</a:t>
            </a:r>
            <a:r>
              <a:rPr lang="en-US" dirty="0"/>
              <a:t>: Scalable Distributed Processing Framework for </a:t>
            </a:r>
            <a:r>
              <a:rPr lang="en-US" dirty="0" err="1"/>
              <a:t>Realtime</a:t>
            </a:r>
            <a:r>
              <a:rPr lang="en-US" dirty="0"/>
              <a:t> Analysis of Big Data, 2012.</a:t>
            </a:r>
          </a:p>
        </p:txBody>
      </p:sp>
    </p:spTree>
    <p:extLst>
      <p:ext uri="{BB962C8B-B14F-4D97-AF65-F5344CB8AC3E}">
        <p14:creationId xmlns:p14="http://schemas.microsoft.com/office/powerpoint/2010/main" val="1239236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9238"/>
            <a:ext cx="7620000" cy="4800600"/>
          </a:xfrm>
        </p:spPr>
        <p:txBody>
          <a:bodyPr/>
          <a:lstStyle/>
          <a:p>
            <a:r>
              <a:rPr lang="en-US" dirty="0" smtClean="0"/>
              <a:t>OSS Software for online and distributed machine learning</a:t>
            </a:r>
          </a:p>
          <a:p>
            <a:pPr lvl="1"/>
            <a:r>
              <a:rPr lang="en-US" dirty="0" smtClean="0"/>
              <a:t>Developed by Preferred Infrastructure, Inc. </a:t>
            </a:r>
            <a:br>
              <a:rPr lang="en-US" dirty="0" smtClean="0"/>
            </a:br>
            <a:r>
              <a:rPr lang="en-US" dirty="0" smtClean="0"/>
              <a:t>and NTT laboratory in Japan</a:t>
            </a:r>
          </a:p>
          <a:p>
            <a:pPr lvl="1"/>
            <a:r>
              <a:rPr lang="en-US" dirty="0" smtClean="0"/>
              <a:t>Released since Oct 2011 </a:t>
            </a:r>
            <a:r>
              <a:rPr lang="en-US" dirty="0"/>
              <a:t>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jubatus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Screen Shot 2556-12-09 at 9.3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1" y="114419"/>
            <a:ext cx="3445365" cy="1176345"/>
          </a:xfrm>
          <a:prstGeom prst="rect">
            <a:avLst/>
          </a:prstGeom>
        </p:spPr>
      </p:pic>
      <p:pic>
        <p:nvPicPr>
          <p:cNvPr id="6" name="Picture 5" descr="Screen Shot 2556-12-09 at 9.43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70" y="2940573"/>
            <a:ext cx="5330285" cy="37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13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470" y="183103"/>
            <a:ext cx="7620000" cy="949647"/>
          </a:xfrm>
        </p:spPr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5" name="Picture 4" descr="Screen Shot 2556-12-09 at 10.0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0" y="1925433"/>
            <a:ext cx="8064378" cy="4367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380" y="1132750"/>
            <a:ext cx="5398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Real-time tweet classification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733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8024403" cy="480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Introduction</a:t>
            </a:r>
            <a:endParaRPr lang="en-US" dirty="0" smtClean="0"/>
          </a:p>
          <a:p>
            <a:r>
              <a:rPr lang="en-US" sz="2400" dirty="0" smtClean="0"/>
              <a:t>Distributed </a:t>
            </a:r>
            <a:r>
              <a:rPr lang="en-US" sz="2400" dirty="0" smtClean="0"/>
              <a:t>training strategies for the structured perceptron</a:t>
            </a:r>
          </a:p>
          <a:p>
            <a:r>
              <a:rPr lang="en-US" sz="2400" dirty="0" err="1" smtClean="0"/>
              <a:t>Jubatus</a:t>
            </a:r>
            <a:r>
              <a:rPr lang="en-US" sz="2400" dirty="0"/>
              <a:t>: Scalable Distributed Processing Framework for </a:t>
            </a:r>
            <a:r>
              <a:rPr lang="en-US" sz="2400" dirty="0" err="1"/>
              <a:t>Realtime</a:t>
            </a:r>
            <a:r>
              <a:rPr lang="en-US" sz="2400" dirty="0"/>
              <a:t> Analysis of Big </a:t>
            </a:r>
            <a:r>
              <a:rPr lang="en-US" sz="2400" dirty="0" smtClean="0"/>
              <a:t>Data</a:t>
            </a:r>
          </a:p>
          <a:p>
            <a:r>
              <a:rPr lang="en-US" sz="2400" dirty="0"/>
              <a:t>Gossip learning with linear models on fully distributed </a:t>
            </a:r>
            <a:r>
              <a:rPr lang="en-US" sz="2400" dirty="0" smtClean="0"/>
              <a:t>data</a:t>
            </a:r>
          </a:p>
          <a:p>
            <a:r>
              <a:rPr lang="en-US" sz="2400" dirty="0" smtClean="0"/>
              <a:t>Open problems</a:t>
            </a:r>
            <a:endParaRPr lang="en-US" sz="2400" dirty="0" smtClean="0"/>
          </a:p>
          <a:p>
            <a:r>
              <a:rPr lang="en-US" sz="2400" dirty="0" smtClean="0"/>
              <a:t>Conclusion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0316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7899400" cy="1143000"/>
          </a:xfrm>
        </p:spPr>
        <p:txBody>
          <a:bodyPr/>
          <a:lstStyle/>
          <a:p>
            <a:r>
              <a:rPr lang="en-US" sz="3600" dirty="0" smtClean="0"/>
              <a:t>Comparison with other frameworks</a:t>
            </a:r>
            <a:endParaRPr lang="en-US" sz="3600" dirty="0"/>
          </a:p>
        </p:txBody>
      </p:sp>
      <p:pic>
        <p:nvPicPr>
          <p:cNvPr id="4" name="Picture 3" descr="Screen Shot 2556-12-09 at 6.4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21776"/>
            <a:ext cx="7786971" cy="38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1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7620000" cy="4800600"/>
          </a:xfrm>
        </p:spPr>
        <p:txBody>
          <a:bodyPr/>
          <a:lstStyle/>
          <a:p>
            <a:r>
              <a:rPr lang="en-US" dirty="0"/>
              <a:t>Design is inspired by “Iterative parameter mixing”</a:t>
            </a:r>
          </a:p>
          <a:p>
            <a:r>
              <a:rPr lang="en-US" dirty="0" smtClean="0"/>
              <a:t>Loose model data sharing</a:t>
            </a:r>
          </a:p>
          <a:p>
            <a:pPr lvl="1"/>
            <a:r>
              <a:rPr lang="en-US" dirty="0" smtClean="0"/>
              <a:t>Model size &lt;&lt; data size</a:t>
            </a:r>
          </a:p>
          <a:p>
            <a:pPr lvl="1"/>
            <a:r>
              <a:rPr lang="en-US" b="1" dirty="0" smtClean="0"/>
              <a:t>No</a:t>
            </a:r>
            <a:r>
              <a:rPr lang="en-US" dirty="0" smtClean="0"/>
              <a:t> data movement over the network</a:t>
            </a:r>
          </a:p>
          <a:p>
            <a:r>
              <a:rPr lang="en-US" dirty="0" smtClean="0"/>
              <a:t>A ML developer </a:t>
            </a:r>
            <a:r>
              <a:rPr lang="en-US" dirty="0" smtClean="0"/>
              <a:t>implements </a:t>
            </a:r>
            <a:r>
              <a:rPr lang="en-US" dirty="0" smtClean="0"/>
              <a:t>3 abstract methods</a:t>
            </a:r>
          </a:p>
          <a:p>
            <a:pPr lvl="1"/>
            <a:r>
              <a:rPr lang="en-US" dirty="0" smtClean="0"/>
              <a:t>Update – Receives a sample, learn and update the local model</a:t>
            </a:r>
          </a:p>
          <a:p>
            <a:pPr lvl="1"/>
            <a:r>
              <a:rPr lang="en-US" dirty="0" smtClean="0"/>
              <a:t>Mix – Exchange and merge the local models between servers</a:t>
            </a:r>
          </a:p>
          <a:p>
            <a:pPr lvl="1"/>
            <a:r>
              <a:rPr lang="en-US" dirty="0" smtClean="0"/>
              <a:t>Analyze – Receives a sample, apply the local model, return result</a:t>
            </a:r>
          </a:p>
          <a:p>
            <a:r>
              <a:rPr lang="en-US" dirty="0" smtClean="0"/>
              <a:t>Distribution and fault tolerant logic are provided </a:t>
            </a:r>
            <a:r>
              <a:rPr lang="en-US" dirty="0" smtClean="0"/>
              <a:t>by </a:t>
            </a:r>
            <a:r>
              <a:rPr lang="en-US" dirty="0" err="1" smtClean="0"/>
              <a:t>Jubatus</a:t>
            </a:r>
            <a:endParaRPr lang="en-US" dirty="0" smtClean="0"/>
          </a:p>
        </p:txBody>
      </p:sp>
      <p:pic>
        <p:nvPicPr>
          <p:cNvPr id="4" name="Picture 3" descr="Screen Shot 2556-12-09 at 10.15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26" y="4946507"/>
            <a:ext cx="6898806" cy="191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3009"/>
            <a:ext cx="7620000" cy="1143000"/>
          </a:xfrm>
        </p:spPr>
        <p:txBody>
          <a:bodyPr/>
          <a:lstStyle/>
          <a:p>
            <a:r>
              <a:rPr lang="en-US" dirty="0" smtClean="0"/>
              <a:t>Mix operation</a:t>
            </a:r>
            <a:endParaRPr lang="en-US" dirty="0"/>
          </a:p>
        </p:txBody>
      </p:sp>
      <p:pic>
        <p:nvPicPr>
          <p:cNvPr id="5" name="Picture 4" descr="Screen Shot 2556-12-09 at 6.14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82" y="1327261"/>
            <a:ext cx="7171827" cy="55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Implemented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sz="2400" dirty="0"/>
              <a:t>Classification (multi-class)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Perceptron </a:t>
            </a:r>
            <a:r>
              <a:rPr lang="en-US" dirty="0"/>
              <a:t>/ Online Passive-Aggressive Algorithm (PA</a:t>
            </a:r>
            <a:r>
              <a:rPr lang="en-US" dirty="0" smtClean="0"/>
              <a:t>)/ </a:t>
            </a:r>
            <a:r>
              <a:rPr lang="en-US" dirty="0"/>
              <a:t>Conﬁdence-Weighted Linear Classiﬁcation (CW</a:t>
            </a:r>
            <a:r>
              <a:rPr lang="en-US" dirty="0" smtClean="0"/>
              <a:t>) </a:t>
            </a:r>
            <a:r>
              <a:rPr lang="en-US" dirty="0"/>
              <a:t>/ Adaptive regularization of weight vectors (AROW) </a:t>
            </a:r>
          </a:p>
          <a:p>
            <a:pPr lvl="0"/>
            <a:r>
              <a:rPr lang="en-US" sz="2400" dirty="0"/>
              <a:t>Regression</a:t>
            </a:r>
          </a:p>
          <a:p>
            <a:pPr lvl="1"/>
            <a:r>
              <a:rPr lang="en-US" dirty="0"/>
              <a:t>PA-based regression</a:t>
            </a:r>
          </a:p>
          <a:p>
            <a:pPr lvl="0"/>
            <a:r>
              <a:rPr lang="en-US" sz="2400" dirty="0"/>
              <a:t>Nearest </a:t>
            </a:r>
            <a:r>
              <a:rPr lang="en-US" sz="2400" dirty="0" smtClean="0"/>
              <a:t>neighbor</a:t>
            </a:r>
            <a:endParaRPr lang="en-US" sz="2400" dirty="0"/>
          </a:p>
          <a:p>
            <a:pPr lvl="1"/>
            <a:r>
              <a:rPr lang="en-US" dirty="0" smtClean="0"/>
              <a:t>LSH, </a:t>
            </a:r>
            <a:r>
              <a:rPr lang="en-US" dirty="0" err="1" smtClean="0"/>
              <a:t>Minhash</a:t>
            </a:r>
            <a:r>
              <a:rPr lang="en-US" dirty="0" smtClean="0"/>
              <a:t>, </a:t>
            </a:r>
            <a:r>
              <a:rPr lang="en-US" dirty="0"/>
              <a:t>Euclid </a:t>
            </a:r>
            <a:r>
              <a:rPr lang="en-US" dirty="0" smtClean="0"/>
              <a:t>LSH</a:t>
            </a:r>
            <a:endParaRPr lang="en-US" dirty="0"/>
          </a:p>
          <a:p>
            <a:pPr lvl="0"/>
            <a:r>
              <a:rPr lang="en-US" sz="2400" dirty="0"/>
              <a:t>Recommendation - based on nearest neighbors</a:t>
            </a:r>
          </a:p>
          <a:p>
            <a:pPr lvl="0"/>
            <a:r>
              <a:rPr lang="en-US" sz="2400" dirty="0"/>
              <a:t>Anomaly detection </a:t>
            </a:r>
          </a:p>
          <a:p>
            <a:pPr lvl="1"/>
            <a:r>
              <a:rPr lang="en-US" dirty="0"/>
              <a:t>Local Outlier Factor(LOF) based on nearest neighbors</a:t>
            </a:r>
          </a:p>
          <a:p>
            <a:pPr lvl="0"/>
            <a:r>
              <a:rPr lang="en-US" sz="2400" dirty="0"/>
              <a:t>Graph analysis</a:t>
            </a:r>
          </a:p>
          <a:p>
            <a:pPr lvl="1"/>
            <a:r>
              <a:rPr lang="en-US" dirty="0"/>
              <a:t>Shortest path / Centrality (PageRank)</a:t>
            </a:r>
          </a:p>
          <a:p>
            <a:pPr lvl="0"/>
            <a:r>
              <a:rPr lang="en-US" sz="2400" dirty="0"/>
              <a:t>Simple statistics</a:t>
            </a:r>
          </a:p>
          <a:p>
            <a:pPr lvl="1"/>
            <a:r>
              <a:rPr lang="en-US" dirty="0"/>
              <a:t>Sum, Standard deviations, 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5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3899" y="1885996"/>
            <a:ext cx="7647591" cy="1395790"/>
          </a:xfrm>
        </p:spPr>
        <p:txBody>
          <a:bodyPr/>
          <a:lstStyle/>
          <a:p>
            <a:r>
              <a:rPr lang="en-US" sz="3200" cap="none" dirty="0"/>
              <a:t>Gossip learning with linear models on fully distributed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259263" y="3736788"/>
            <a:ext cx="802070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9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3899" y="3736788"/>
            <a:ext cx="78241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Róbert</a:t>
            </a:r>
            <a:r>
              <a:rPr lang="en-US" sz="1600" dirty="0" smtClean="0"/>
              <a:t> </a:t>
            </a:r>
            <a:r>
              <a:rPr lang="en-US" sz="1600" dirty="0" err="1" smtClean="0"/>
              <a:t>Ormándi</a:t>
            </a:r>
            <a:r>
              <a:rPr lang="en-US" sz="1600" dirty="0" smtClean="0"/>
              <a:t>, </a:t>
            </a:r>
            <a:r>
              <a:rPr lang="en-US" sz="1600" dirty="0" err="1" smtClean="0"/>
              <a:t>István</a:t>
            </a:r>
            <a:r>
              <a:rPr lang="en-US" sz="1600" dirty="0" smtClean="0"/>
              <a:t> </a:t>
            </a:r>
            <a:r>
              <a:rPr lang="en-US" sz="1600" dirty="0" err="1" smtClean="0"/>
              <a:t>Hegedűs</a:t>
            </a:r>
            <a:r>
              <a:rPr lang="en-US" sz="1600" dirty="0" smtClean="0"/>
              <a:t>, and </a:t>
            </a:r>
            <a:r>
              <a:rPr lang="en-US" sz="1600" dirty="0" err="1" smtClean="0"/>
              <a:t>Márk</a:t>
            </a:r>
            <a:r>
              <a:rPr lang="en-US" sz="1600" dirty="0" smtClean="0"/>
              <a:t> </a:t>
            </a:r>
            <a:r>
              <a:rPr lang="en-US" sz="1600" dirty="0" err="1" smtClean="0"/>
              <a:t>Jelasity</a:t>
            </a:r>
            <a:r>
              <a:rPr lang="en-US" sz="1600" dirty="0" smtClean="0"/>
              <a:t>, </a:t>
            </a:r>
            <a:r>
              <a:rPr lang="en-US" sz="1600" i="1" dirty="0" smtClean="0"/>
              <a:t>"Asynchronous peer-to-peer data mining with stochastic gradient descent"</a:t>
            </a:r>
            <a:r>
              <a:rPr lang="en-US" sz="1600" dirty="0" smtClean="0"/>
              <a:t>, in Emmanuel </a:t>
            </a:r>
            <a:r>
              <a:rPr lang="en-US" sz="1600" dirty="0" err="1" smtClean="0"/>
              <a:t>Jeannot</a:t>
            </a:r>
            <a:r>
              <a:rPr lang="en-US" sz="1600" dirty="0" smtClean="0"/>
              <a:t>, Raymond </a:t>
            </a:r>
            <a:r>
              <a:rPr lang="en-US" sz="1600" dirty="0" err="1" smtClean="0"/>
              <a:t>Namyst</a:t>
            </a:r>
            <a:r>
              <a:rPr lang="en-US" sz="1600" dirty="0" smtClean="0"/>
              <a:t>, and Jean Roman, editors, Euro-Par 2011, volume 6852 of Lecture Notes in Computer Science, pages 528–540. Springer-</a:t>
            </a:r>
            <a:r>
              <a:rPr lang="en-US" sz="1600" dirty="0" err="1" smtClean="0"/>
              <a:t>Verlag</a:t>
            </a:r>
            <a:r>
              <a:rPr lang="en-US" sz="1600" dirty="0" smtClean="0"/>
              <a:t>, 2011.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93899" y="4882285"/>
            <a:ext cx="7926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Róbert</a:t>
            </a:r>
            <a:r>
              <a:rPr lang="en-US" sz="1600" dirty="0"/>
              <a:t> </a:t>
            </a:r>
            <a:r>
              <a:rPr lang="en-US" sz="1600" dirty="0" err="1"/>
              <a:t>Ormándi</a:t>
            </a:r>
            <a:r>
              <a:rPr lang="en-US" sz="1600" dirty="0"/>
              <a:t>, </a:t>
            </a:r>
            <a:r>
              <a:rPr lang="en-US" sz="1600" dirty="0" err="1"/>
              <a:t>István</a:t>
            </a:r>
            <a:r>
              <a:rPr lang="en-US" sz="1600" dirty="0"/>
              <a:t> </a:t>
            </a:r>
            <a:r>
              <a:rPr lang="en-US" sz="1600" dirty="0" err="1"/>
              <a:t>Hegedűs</a:t>
            </a:r>
            <a:r>
              <a:rPr lang="en-US" sz="1600" dirty="0"/>
              <a:t>, and </a:t>
            </a:r>
            <a:r>
              <a:rPr lang="en-US" sz="1600" dirty="0" err="1"/>
              <a:t>Márk</a:t>
            </a:r>
            <a:r>
              <a:rPr lang="en-US" sz="1600" dirty="0"/>
              <a:t> </a:t>
            </a:r>
            <a:r>
              <a:rPr lang="en-US" sz="1600" dirty="0" err="1"/>
              <a:t>Jelasity</a:t>
            </a:r>
            <a:r>
              <a:rPr lang="en-US" sz="1600" dirty="0"/>
              <a:t>. </a:t>
            </a:r>
            <a:r>
              <a:rPr lang="en-US" sz="1600" i="1" dirty="0"/>
              <a:t>Gossip learning with linear models on fully distributed data</a:t>
            </a:r>
            <a:r>
              <a:rPr lang="en-US" sz="1600" dirty="0"/>
              <a:t>. Concurrency and Computation: Practice and Experience, 2012. to appear.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899" y="5713282"/>
            <a:ext cx="8434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István</a:t>
            </a:r>
            <a:r>
              <a:rPr lang="en-US" sz="1600" dirty="0"/>
              <a:t> </a:t>
            </a:r>
            <a:r>
              <a:rPr lang="en-US" sz="1600" dirty="0" err="1"/>
              <a:t>Hegedűs</a:t>
            </a:r>
            <a:r>
              <a:rPr lang="en-US" sz="1600" dirty="0"/>
              <a:t>, </a:t>
            </a:r>
            <a:r>
              <a:rPr lang="en-US" sz="1600" dirty="0" err="1"/>
              <a:t>Róbert</a:t>
            </a:r>
            <a:r>
              <a:rPr lang="en-US" sz="1600" dirty="0"/>
              <a:t> </a:t>
            </a:r>
            <a:r>
              <a:rPr lang="en-US" sz="1600" dirty="0" err="1"/>
              <a:t>Busa-Fekete</a:t>
            </a:r>
            <a:r>
              <a:rPr lang="en-US" sz="1600" dirty="0"/>
              <a:t>, </a:t>
            </a:r>
            <a:r>
              <a:rPr lang="en-US" sz="1600" dirty="0" err="1"/>
              <a:t>Róbert</a:t>
            </a:r>
            <a:r>
              <a:rPr lang="en-US" sz="1600" dirty="0"/>
              <a:t> </a:t>
            </a:r>
            <a:r>
              <a:rPr lang="en-US" sz="1600" dirty="0" err="1"/>
              <a:t>Ormándi</a:t>
            </a:r>
            <a:r>
              <a:rPr lang="en-US" sz="1600" dirty="0"/>
              <a:t>, </a:t>
            </a:r>
            <a:r>
              <a:rPr lang="en-US" sz="1600" dirty="0" err="1"/>
              <a:t>Márk</a:t>
            </a:r>
            <a:r>
              <a:rPr lang="en-US" sz="1600" dirty="0"/>
              <a:t> </a:t>
            </a:r>
            <a:r>
              <a:rPr lang="en-US" sz="1600" dirty="0" err="1"/>
              <a:t>Jelasity</a:t>
            </a:r>
            <a:r>
              <a:rPr lang="en-US" sz="1600" dirty="0"/>
              <a:t>, and </a:t>
            </a:r>
            <a:r>
              <a:rPr lang="en-US" sz="1600" dirty="0" err="1"/>
              <a:t>Balázs</a:t>
            </a:r>
            <a:r>
              <a:rPr lang="en-US" sz="1600" dirty="0"/>
              <a:t> </a:t>
            </a:r>
            <a:r>
              <a:rPr lang="en-US" sz="1600" dirty="0" err="1"/>
              <a:t>Kégl</a:t>
            </a:r>
            <a:r>
              <a:rPr lang="en-US" sz="1600" dirty="0"/>
              <a:t>. </a:t>
            </a:r>
            <a:r>
              <a:rPr lang="en-US" sz="1600" i="1" dirty="0"/>
              <a:t>Peer-to-peer multi-class boosting</a:t>
            </a:r>
            <a:r>
              <a:rPr lang="en-US" sz="1600" dirty="0"/>
              <a:t>. In Euro-Par 2012, Lecture Notes in Computer Science. Springer-</a:t>
            </a:r>
            <a:r>
              <a:rPr lang="en-US" sz="1600" dirty="0" err="1"/>
              <a:t>Verlag</a:t>
            </a:r>
            <a:r>
              <a:rPr lang="en-US" sz="1600" dirty="0"/>
              <a:t>, 2012. to appear.</a:t>
            </a:r>
          </a:p>
        </p:txBody>
      </p:sp>
    </p:spTree>
    <p:extLst>
      <p:ext uri="{BB962C8B-B14F-4D97-AF65-F5344CB8AC3E}">
        <p14:creationId xmlns:p14="http://schemas.microsoft.com/office/powerpoint/2010/main" val="310807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1352" y="274638"/>
            <a:ext cx="7459782" cy="1006857"/>
          </a:xfrm>
        </p:spPr>
        <p:txBody>
          <a:bodyPr/>
          <a:lstStyle/>
          <a:p>
            <a:r>
              <a:rPr lang="en-US" sz="4400" dirty="0" smtClean="0"/>
              <a:t>Background – Gossip Algorithm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1351" y="1281495"/>
            <a:ext cx="7825933" cy="1830707"/>
          </a:xfrm>
        </p:spPr>
        <p:txBody>
          <a:bodyPr>
            <a:normAutofit/>
          </a:bodyPr>
          <a:lstStyle/>
          <a:p>
            <a:pPr indent="-342900">
              <a:buFont typeface="Arial"/>
              <a:buChar char="•"/>
            </a:pPr>
            <a:r>
              <a:rPr lang="en-US" sz="2000" dirty="0"/>
              <a:t>A round-based </a:t>
            </a:r>
            <a:r>
              <a:rPr lang="en-US" sz="2000" dirty="0" smtClean="0"/>
              <a:t>algorithm that </a:t>
            </a:r>
            <a:r>
              <a:rPr lang="en-US" sz="2000" dirty="0"/>
              <a:t>relies on pairwise interactions between nodes to accomplish a global objective</a:t>
            </a:r>
          </a:p>
          <a:p>
            <a:pPr indent="-342900">
              <a:buFont typeface="Arial"/>
              <a:buChar char="•"/>
            </a:pPr>
            <a:r>
              <a:rPr lang="en-US" sz="2000" dirty="0"/>
              <a:t>Each node executes the same code and the size of the exchanged message is </a:t>
            </a:r>
            <a:r>
              <a:rPr lang="en-US" sz="2000" dirty="0" smtClean="0"/>
              <a:t>limited</a:t>
            </a:r>
          </a:p>
          <a:p>
            <a:pPr indent="-342900">
              <a:buFont typeface="Arial"/>
              <a:buChar char="•"/>
            </a:pPr>
            <a:r>
              <a:rPr lang="en-US" sz="2000" dirty="0" smtClean="0"/>
              <a:t>No centralized entity</a:t>
            </a:r>
            <a:endParaRPr lang="en-US" sz="2000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 descr="Gossip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3421132"/>
            <a:ext cx="3261683" cy="30936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500" y="3458124"/>
            <a:ext cx="4027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existing gossip works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500" y="4099270"/>
            <a:ext cx="44037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Averaging [</a:t>
            </a:r>
            <a:r>
              <a:rPr lang="en-US" dirty="0"/>
              <a:t>MO05a</a:t>
            </a:r>
            <a:r>
              <a:rPr lang="en-US" dirty="0" smtClean="0"/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Peer Sampling Service [SV05]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Topology management [MO05b]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Graph partitioning [FR13]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Resource Allocation in Cloud [RY11,FW10]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94202" y="2973304"/>
            <a:ext cx="241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single round of gossip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4932" y="6108810"/>
            <a:ext cx="4333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talk: “gossip-based learning”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886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82" y="1314660"/>
            <a:ext cx="8305967" cy="32277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Support Vector Machine(SVM) is supervised ML models for creating the maximum-margin </a:t>
            </a:r>
            <a:r>
              <a:rPr lang="en-US" dirty="0" err="1" smtClean="0"/>
              <a:t>hyperplane</a:t>
            </a:r>
            <a:r>
              <a:rPr lang="en-US" dirty="0" smtClean="0"/>
              <a:t> separating dataset.</a:t>
            </a:r>
          </a:p>
          <a:p>
            <a:r>
              <a:rPr lang="en-US" dirty="0" smtClean="0"/>
              <a:t>Primal form (linearly separable data)</a:t>
            </a:r>
          </a:p>
          <a:p>
            <a:pPr lvl="1"/>
            <a:r>
              <a:rPr lang="en-US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= </a:t>
            </a:r>
            <a:r>
              <a:rPr lang="en-US" dirty="0"/>
              <a:t>feature vector of the sample </a:t>
            </a:r>
            <a:r>
              <a:rPr lang="en-US" dirty="0" err="1"/>
              <a:t>i</a:t>
            </a:r>
            <a:endParaRPr lang="en-US" dirty="0" smtClean="0"/>
          </a:p>
          <a:p>
            <a:pPr lvl="1"/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= actual class of sample </a:t>
            </a:r>
            <a:r>
              <a:rPr lang="en-US" dirty="0" err="1" smtClean="0"/>
              <a:t>i</a:t>
            </a:r>
            <a:r>
              <a:rPr lang="en-US" dirty="0" smtClean="0"/>
              <a:t> {-1,1}</a:t>
            </a:r>
          </a:p>
          <a:p>
            <a:pPr lvl="1"/>
            <a:r>
              <a:rPr lang="en-US" dirty="0" smtClean="0"/>
              <a:t>w = weight parameter of the model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  = bias term</a:t>
            </a:r>
          </a:p>
          <a:p>
            <a:pPr lvl="1"/>
            <a:r>
              <a:rPr lang="en-US" dirty="0" smtClean="0"/>
              <a:t>    </a:t>
            </a:r>
            <a:r>
              <a:rPr lang="en-US" dirty="0"/>
              <a:t>= </a:t>
            </a:r>
            <a:r>
              <a:rPr lang="en-US" dirty="0" smtClean="0"/>
              <a:t>slack </a:t>
            </a:r>
            <a:r>
              <a:rPr lang="en-US" dirty="0"/>
              <a:t>variable for soft margin</a:t>
            </a:r>
            <a:endParaRPr lang="en-US" dirty="0" smtClean="0"/>
          </a:p>
          <a:p>
            <a:pPr lvl="1"/>
            <a:r>
              <a:rPr lang="en-US" dirty="0" smtClean="0"/>
              <a:t>C  = soft margin parameter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Background – SVM </a:t>
            </a:r>
            <a:endParaRPr lang="en-US" sz="4400" dirty="0"/>
          </a:p>
        </p:txBody>
      </p:sp>
      <p:pic>
        <p:nvPicPr>
          <p:cNvPr id="5" name="Picture 4" descr="Screen Shot 2556-12-09 at 9.56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1" y="4421238"/>
            <a:ext cx="4036964" cy="1549068"/>
          </a:xfrm>
          <a:prstGeom prst="rect">
            <a:avLst/>
          </a:prstGeom>
        </p:spPr>
      </p:pic>
      <p:pic>
        <p:nvPicPr>
          <p:cNvPr id="6" name="Picture 5" descr="Screen Shot 2556-12-09 at 9.57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50399"/>
            <a:ext cx="3901541" cy="541295"/>
          </a:xfrm>
          <a:prstGeom prst="rect">
            <a:avLst/>
          </a:prstGeom>
        </p:spPr>
      </p:pic>
      <p:pic>
        <p:nvPicPr>
          <p:cNvPr id="7" name="Picture 6" descr="Intrusion-Detection-Technique-by-using-K-means-Fuzzy-Neural-Network-and-SVM-classifier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79" y="3806933"/>
            <a:ext cx="3709570" cy="2948090"/>
          </a:xfrm>
          <a:prstGeom prst="rect">
            <a:avLst/>
          </a:prstGeom>
        </p:spPr>
      </p:pic>
      <p:pic>
        <p:nvPicPr>
          <p:cNvPr id="9" name="Picture 8" descr="a648d28f55856932dd1938aab3a9b7c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40" y="3738285"/>
            <a:ext cx="195785" cy="25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588" y="274638"/>
            <a:ext cx="8226311" cy="1143000"/>
          </a:xfrm>
        </p:spPr>
        <p:txBody>
          <a:bodyPr/>
          <a:lstStyle/>
          <a:p>
            <a:r>
              <a:rPr lang="en-US" dirty="0" smtClean="0"/>
              <a:t>Background – Ensemble learning</a:t>
            </a:r>
            <a:endParaRPr lang="en-US" dirty="0"/>
          </a:p>
        </p:txBody>
      </p:sp>
      <p:pic>
        <p:nvPicPr>
          <p:cNvPr id="4" name="Picture 3" descr="Screen Shot 2556-12-19 at 11.1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96" y="1304378"/>
            <a:ext cx="6970587" cy="53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1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695" y="203858"/>
            <a:ext cx="7620000" cy="1143000"/>
          </a:xfrm>
        </p:spPr>
        <p:txBody>
          <a:bodyPr/>
          <a:lstStyle/>
          <a:p>
            <a:r>
              <a:rPr lang="en-US" dirty="0" smtClean="0"/>
              <a:t>Gossip learning framework</a:t>
            </a:r>
            <a:endParaRPr lang="en-US" dirty="0"/>
          </a:p>
        </p:txBody>
      </p:sp>
      <p:pic>
        <p:nvPicPr>
          <p:cNvPr id="12" name="Picture 11" descr="Screen Shot 2556-12-10 at 11.1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5" y="1346826"/>
            <a:ext cx="7680367" cy="17783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694" y="3103756"/>
            <a:ext cx="4507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Key components</a:t>
            </a:r>
            <a:r>
              <a:rPr lang="en-US" sz="2000" dirty="0" smtClean="0"/>
              <a:t> (abstract methods)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Peer sampling </a:t>
            </a:r>
            <a:r>
              <a:rPr lang="en-US" sz="2000" dirty="0" smtClean="0"/>
              <a:t>service : </a:t>
            </a:r>
            <a:r>
              <a:rPr lang="en-US" sz="2000" b="1" dirty="0" err="1" smtClean="0"/>
              <a:t>selectPeer</a:t>
            </a:r>
            <a:r>
              <a:rPr lang="en-US" sz="2000" b="1" dirty="0" smtClean="0"/>
              <a:t>()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Online learning : </a:t>
            </a:r>
            <a:r>
              <a:rPr lang="en-US" sz="2000" b="1" dirty="0" smtClean="0"/>
              <a:t>update(m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Ensemble </a:t>
            </a:r>
            <a:r>
              <a:rPr lang="en-US" sz="2000" dirty="0"/>
              <a:t>learning : </a:t>
            </a:r>
            <a:r>
              <a:rPr lang="en-US" sz="2000" b="1" dirty="0"/>
              <a:t>merge(m</a:t>
            </a:r>
            <a:r>
              <a:rPr lang="en-US" sz="2000" b="1" baseline="-25000" dirty="0"/>
              <a:t>1</a:t>
            </a:r>
            <a:r>
              <a:rPr lang="en-US" sz="2000" b="1" dirty="0"/>
              <a:t>,m</a:t>
            </a:r>
            <a:r>
              <a:rPr lang="en-US" sz="2000" b="1" baseline="-25000" dirty="0"/>
              <a:t>2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pic>
        <p:nvPicPr>
          <p:cNvPr id="6" name="Picture 5" descr="Screen Shot 2556-12-10 at 11.18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5" y="4811006"/>
            <a:ext cx="7505117" cy="19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SVM - Instantiation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522" y="1388290"/>
            <a:ext cx="4507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Peer </a:t>
            </a:r>
            <a:r>
              <a:rPr lang="en-US" sz="2000" dirty="0" smtClean="0"/>
              <a:t>sampling </a:t>
            </a:r>
            <a:r>
              <a:rPr lang="en-US" sz="2000" dirty="0" smtClean="0"/>
              <a:t>service : </a:t>
            </a:r>
            <a:r>
              <a:rPr lang="en-US" sz="2000" b="1" dirty="0" err="1" smtClean="0"/>
              <a:t>selectPeer</a:t>
            </a:r>
            <a:r>
              <a:rPr lang="en-US" sz="2000" b="1" dirty="0" smtClean="0"/>
              <a:t>()</a:t>
            </a:r>
            <a:endParaRPr lang="en-US" sz="2000" b="1" dirty="0" smtClean="0"/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Newscast </a:t>
            </a:r>
            <a:r>
              <a:rPr lang="en-US" sz="2000" dirty="0" smtClean="0"/>
              <a:t>[MSR07]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404677" y="3970090"/>
            <a:ext cx="4544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3. Ensemble learning : </a:t>
            </a:r>
            <a:r>
              <a:rPr lang="en-US" sz="2000" b="1" dirty="0" smtClean="0"/>
              <a:t>merge(m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,m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	</a:t>
            </a:r>
            <a:r>
              <a:rPr lang="en-US" sz="2000" dirty="0" smtClean="0"/>
              <a:t>Simple averaging</a:t>
            </a:r>
          </a:p>
          <a:p>
            <a:pPr lvl="1"/>
            <a:endParaRPr lang="en-US" sz="2000" dirty="0"/>
          </a:p>
        </p:txBody>
      </p:sp>
      <p:pic>
        <p:nvPicPr>
          <p:cNvPr id="7" name="Picture 6" descr="Screen Shot 2556-12-19 at 6.1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75" y="3936019"/>
            <a:ext cx="3598348" cy="2812725"/>
          </a:xfrm>
          <a:prstGeom prst="rect">
            <a:avLst/>
          </a:prstGeom>
        </p:spPr>
      </p:pic>
      <p:pic>
        <p:nvPicPr>
          <p:cNvPr id="10" name="Picture 9" descr="Screen Shot 2556-12-19 at 10.59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75" y="4731106"/>
            <a:ext cx="3721096" cy="1762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521" y="2214019"/>
            <a:ext cx="47250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2. Online </a:t>
            </a:r>
            <a:r>
              <a:rPr lang="en-US" sz="2000" dirty="0"/>
              <a:t>learning : </a:t>
            </a:r>
            <a:r>
              <a:rPr lang="en-US" sz="2000" b="1" dirty="0"/>
              <a:t>update(m</a:t>
            </a:r>
            <a:r>
              <a:rPr lang="en-US" sz="2000" b="1" baseline="-25000" dirty="0"/>
              <a:t>1</a:t>
            </a:r>
            <a:r>
              <a:rPr lang="en-US" sz="2000" b="1" dirty="0"/>
              <a:t>)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err="1"/>
              <a:t>Pegasos</a:t>
            </a:r>
            <a:r>
              <a:rPr lang="en-US" sz="2000" dirty="0"/>
              <a:t> [SSY10</a:t>
            </a:r>
            <a:r>
              <a:rPr lang="en-US" sz="2000" dirty="0" smtClean="0"/>
              <a:t>]</a:t>
            </a:r>
          </a:p>
          <a:p>
            <a:pPr lvl="2"/>
            <a:r>
              <a:rPr lang="en-US" sz="2000" dirty="0" smtClean="0"/>
              <a:t>=&gt; </a:t>
            </a:r>
            <a:r>
              <a:rPr lang="en-US" sz="2000" dirty="0" err="1" smtClean="0"/>
              <a:t>m.w</a:t>
            </a:r>
            <a:r>
              <a:rPr lang="en-US" sz="2000" dirty="0" smtClean="0"/>
              <a:t> = model vector parameter</a:t>
            </a:r>
          </a:p>
          <a:p>
            <a:pPr marL="1257300" lvl="2" indent="-342900">
              <a:buFont typeface="Symbol" charset="0"/>
              <a:buChar char=""/>
            </a:pPr>
            <a:r>
              <a:rPr lang="en-US" sz="2000" dirty="0" err="1" smtClean="0"/>
              <a:t>λ</a:t>
            </a:r>
            <a:r>
              <a:rPr lang="en-US" sz="2000" dirty="0" smtClean="0"/>
              <a:t> = learning rate (10</a:t>
            </a:r>
            <a:r>
              <a:rPr lang="en-US" sz="2000" baseline="30000" dirty="0" smtClean="0"/>
              <a:t>-4</a:t>
            </a:r>
            <a:r>
              <a:rPr lang="en-US" sz="2000" dirty="0" smtClean="0"/>
              <a:t>)</a:t>
            </a:r>
          </a:p>
          <a:p>
            <a:pPr marL="1257300" lvl="2" indent="-342900">
              <a:buFont typeface="Symbol" charset="0"/>
              <a:buChar char=""/>
            </a:pPr>
            <a:r>
              <a:rPr lang="en-US" sz="2000" dirty="0" err="1" smtClean="0"/>
              <a:t>m.t</a:t>
            </a:r>
            <a:r>
              <a:rPr lang="en-US" sz="2000" dirty="0" smtClean="0"/>
              <a:t> </a:t>
            </a:r>
            <a:r>
              <a:rPr lang="en-US" sz="2000" dirty="0"/>
              <a:t>= number of samples seen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13" name="Picture 12" descr="Screen Shot 2556-12-19 at 11.02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47" y="1520616"/>
            <a:ext cx="3420824" cy="15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26" y="137591"/>
            <a:ext cx="8503829" cy="982845"/>
          </a:xfrm>
        </p:spPr>
        <p:txBody>
          <a:bodyPr/>
          <a:lstStyle/>
          <a:p>
            <a:r>
              <a:rPr lang="en-US" dirty="0" smtClean="0"/>
              <a:t>Telecom Clouds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4173" y="1120436"/>
            <a:ext cx="602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“Cloud” on telecom operator infrastructure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2831" y="3511141"/>
            <a:ext cx="3203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“Telecom clouds” 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Cost </a:t>
            </a:r>
            <a:r>
              <a:rPr lang="en-US" sz="2000" dirty="0" smtClean="0"/>
              <a:t>effective / flexible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Guaranteed </a:t>
            </a:r>
            <a:r>
              <a:rPr lang="en-US" sz="2000" b="1" dirty="0" err="1" smtClean="0"/>
              <a:t>QoS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How to achieve </a:t>
            </a:r>
            <a:r>
              <a:rPr lang="en-US" sz="2000" dirty="0" smtClean="0"/>
              <a:t>this</a:t>
            </a:r>
            <a:r>
              <a:rPr lang="en-US" sz="2000" dirty="0"/>
              <a:t>?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0344" y="5220456"/>
            <a:ext cx="81492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Clouds </a:t>
            </a:r>
            <a:r>
              <a:rPr lang="en-US" sz="2000" dirty="0" smtClean="0"/>
              <a:t>produce large amount of </a:t>
            </a:r>
            <a:r>
              <a:rPr lang="en-US" sz="2000" b="1" dirty="0" smtClean="0"/>
              <a:t>operational and management data (OAM)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 data center of 100,000 Linux servers (at least 4.49 PB/hour raw data) </a:t>
            </a:r>
          </a:p>
          <a:p>
            <a:pPr marL="342900" indent="-342900">
              <a:buFont typeface="Arial"/>
              <a:buChar char="•"/>
            </a:pPr>
            <a:endParaRPr lang="en-US" sz="2000" dirty="0"/>
          </a:p>
          <a:p>
            <a:pPr algn="ctr"/>
            <a:r>
              <a:rPr lang="en-US" sz="2000" dirty="0" smtClean="0"/>
              <a:t>“Network analytics for management” </a:t>
            </a:r>
            <a:endParaRPr lang="en-US" sz="2000" dirty="0" smtClean="0"/>
          </a:p>
          <a:p>
            <a:r>
              <a:rPr lang="en-US" sz="2000" dirty="0"/>
              <a:t>	</a:t>
            </a:r>
          </a:p>
        </p:txBody>
      </p:sp>
      <p:pic>
        <p:nvPicPr>
          <p:cNvPr id="3" name="Picture 2" descr="Screen Shot 2556-12-16 at 3.06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7" y="1950385"/>
            <a:ext cx="5171260" cy="3121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2831" y="1504169"/>
            <a:ext cx="29467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Provide, for example,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On</a:t>
            </a:r>
            <a:r>
              <a:rPr lang="en-US" dirty="0" smtClean="0"/>
              <a:t>-demand </a:t>
            </a:r>
            <a:r>
              <a:rPr lang="en-US" dirty="0" smtClean="0"/>
              <a:t>connectivity, computation, storage, </a:t>
            </a:r>
            <a:r>
              <a:rPr lang="en-US" dirty="0" smtClean="0"/>
              <a:t>between customer premises and  traditional cloud </a:t>
            </a:r>
            <a:r>
              <a:rPr lang="en-US" dirty="0" smtClean="0"/>
              <a:t>providers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5904" y="3644120"/>
            <a:ext cx="283251" cy="507717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9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080"/>
            <a:ext cx="7620000" cy="1143000"/>
          </a:xfrm>
        </p:spPr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Screen Shot 2556-12-10 at 11.28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62" y="1587089"/>
            <a:ext cx="7802622" cy="1617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136" y="5102686"/>
            <a:ext cx="8477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Evaluation metric: prediction error (0-1) from 100 random peers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121583"/>
              </p:ext>
            </p:extLst>
          </p:nvPr>
        </p:nvGraphicFramePr>
        <p:xfrm>
          <a:off x="354662" y="5661886"/>
          <a:ext cx="7562366" cy="114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Equation" r:id="rId4" imgW="2857500" imgH="431800" progId="Equation.3">
                  <p:embed/>
                </p:oleObj>
              </mc:Choice>
              <mc:Fallback>
                <p:oleObj name="Equation" r:id="rId4" imgW="2857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662" y="5661886"/>
                        <a:ext cx="7562366" cy="1141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creen Shot 2556-12-19 at 10.07.2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75" y="3444050"/>
            <a:ext cx="4208709" cy="1537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662" y="3476748"/>
            <a:ext cx="2927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cache size = 10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730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general cases</a:t>
            </a:r>
            <a:endParaRPr lang="en-US" dirty="0"/>
          </a:p>
        </p:txBody>
      </p:sp>
      <p:pic>
        <p:nvPicPr>
          <p:cNvPr id="4" name="Picture 3" descr="Screen Shot 2556-12-10 at 11.3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7" y="1291777"/>
            <a:ext cx="7900173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Linearly separable data?</a:t>
            </a:r>
          </a:p>
          <a:p>
            <a:r>
              <a:rPr lang="en-US" dirty="0" smtClean="0"/>
              <a:t>Data locality</a:t>
            </a:r>
          </a:p>
          <a:p>
            <a:r>
              <a:rPr lang="en-US" dirty="0" smtClean="0"/>
              <a:t>Number of features and choices</a:t>
            </a:r>
          </a:p>
          <a:p>
            <a:pPr lvl="1"/>
            <a:r>
              <a:rPr lang="en-US" dirty="0" smtClean="0"/>
              <a:t>Principal Component Analysis (PCA)</a:t>
            </a:r>
          </a:p>
          <a:p>
            <a:r>
              <a:rPr lang="en-US" dirty="0" smtClean="0"/>
              <a:t>Scalability </a:t>
            </a:r>
          </a:p>
          <a:p>
            <a:pPr lvl="1"/>
            <a:r>
              <a:rPr lang="en-US" dirty="0" smtClean="0"/>
              <a:t>Centralized </a:t>
            </a:r>
            <a:r>
              <a:rPr lang="en-US" dirty="0" smtClean="0"/>
              <a:t>architecture</a:t>
            </a:r>
            <a:endParaRPr lang="en-US" dirty="0" smtClean="0"/>
          </a:p>
          <a:p>
            <a:r>
              <a:rPr lang="en-US" dirty="0" smtClean="0"/>
              <a:t>Interferences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600200"/>
            <a:ext cx="8683511" cy="4800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motivate online machine learning on fully distributed data</a:t>
            </a:r>
          </a:p>
          <a:p>
            <a:r>
              <a:rPr lang="en-US" sz="2400" dirty="0" smtClean="0"/>
              <a:t>We describe some existing works on the concept</a:t>
            </a:r>
          </a:p>
          <a:p>
            <a:pPr lvl="1"/>
            <a:r>
              <a:rPr lang="en-US" sz="2400" dirty="0" smtClean="0"/>
              <a:t>Distributed training method</a:t>
            </a:r>
          </a:p>
          <a:p>
            <a:pPr lvl="1"/>
            <a:r>
              <a:rPr lang="en-US" sz="2400" dirty="0" err="1" smtClean="0"/>
              <a:t>Opensource</a:t>
            </a:r>
            <a:r>
              <a:rPr lang="en-US" sz="2400" dirty="0" smtClean="0"/>
              <a:t> software (</a:t>
            </a:r>
            <a:r>
              <a:rPr lang="en-US" sz="2400" dirty="0" err="1" smtClean="0"/>
              <a:t>Jubatus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Gossip learning framework</a:t>
            </a:r>
          </a:p>
          <a:p>
            <a:r>
              <a:rPr lang="en-US" sz="2400" dirty="0" smtClean="0"/>
              <a:t>Open problems</a:t>
            </a:r>
          </a:p>
          <a:p>
            <a:pPr lvl="1"/>
            <a:r>
              <a:rPr lang="en-US" sz="2400" dirty="0"/>
              <a:t>Linearly separable data?</a:t>
            </a:r>
          </a:p>
          <a:p>
            <a:pPr lvl="1"/>
            <a:r>
              <a:rPr lang="en-US" sz="2400" dirty="0"/>
              <a:t>Data locality</a:t>
            </a:r>
          </a:p>
          <a:p>
            <a:pPr lvl="1"/>
            <a:r>
              <a:rPr lang="en-US" sz="2400" dirty="0"/>
              <a:t>Number of features and </a:t>
            </a:r>
            <a:r>
              <a:rPr lang="en-US" sz="2400" dirty="0" smtClean="0"/>
              <a:t>choices</a:t>
            </a:r>
          </a:p>
          <a:p>
            <a:pPr lvl="1"/>
            <a:r>
              <a:rPr lang="en-US" sz="2400" dirty="0"/>
              <a:t>Interferences</a:t>
            </a: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19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dirty="0" smtClean="0"/>
              <a:t>References [1]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182" y="1130366"/>
            <a:ext cx="7620000" cy="48006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dirty="0"/>
              <a:t>[</a:t>
            </a:r>
            <a:r>
              <a:rPr lang="en-US" sz="1400" dirty="0" smtClean="0"/>
              <a:t>BL01] </a:t>
            </a:r>
            <a:r>
              <a:rPr lang="pt-BR" sz="1400" dirty="0" err="1"/>
              <a:t>Breiman</a:t>
            </a:r>
            <a:r>
              <a:rPr lang="pt-BR" sz="1400" dirty="0"/>
              <a:t>, Leo (2001). "</a:t>
            </a:r>
            <a:r>
              <a:rPr lang="pt-BR" sz="1400" dirty="0" err="1"/>
              <a:t>Random</a:t>
            </a:r>
            <a:r>
              <a:rPr lang="pt-BR" sz="1400" dirty="0"/>
              <a:t> </a:t>
            </a:r>
            <a:r>
              <a:rPr lang="pt-BR" sz="1400" dirty="0" err="1"/>
              <a:t>Forests</a:t>
            </a:r>
            <a:r>
              <a:rPr lang="pt-BR" sz="1400" dirty="0"/>
              <a:t>". </a:t>
            </a:r>
            <a:r>
              <a:rPr lang="pt-BR" sz="1400" dirty="0" err="1"/>
              <a:t>Machine</a:t>
            </a:r>
            <a:r>
              <a:rPr lang="pt-BR" sz="1400" dirty="0"/>
              <a:t> Learning 45 (1): 5–32. doi:10.1023/A:</a:t>
            </a:r>
            <a:r>
              <a:rPr lang="pt-BR" sz="1400" dirty="0" smtClean="0"/>
              <a:t>1010933404324</a:t>
            </a:r>
          </a:p>
          <a:p>
            <a:pPr marL="114300" indent="0">
              <a:buNone/>
            </a:pPr>
            <a:r>
              <a:rPr lang="pt-BR" sz="1400" dirty="0" smtClean="0"/>
              <a:t>[BL98] </a:t>
            </a:r>
            <a:r>
              <a:rPr lang="it-IT" sz="1400" dirty="0"/>
              <a:t>Leo </a:t>
            </a:r>
            <a:r>
              <a:rPr lang="it-IT" sz="1400" dirty="0" err="1"/>
              <a:t>Breiman</a:t>
            </a:r>
            <a:r>
              <a:rPr lang="it-IT" sz="1400" dirty="0"/>
              <a:t>. 1996. </a:t>
            </a:r>
            <a:r>
              <a:rPr lang="it-IT" sz="1400" dirty="0" err="1"/>
              <a:t>Bagging</a:t>
            </a:r>
            <a:r>
              <a:rPr lang="it-IT" sz="1400" dirty="0"/>
              <a:t> </a:t>
            </a:r>
            <a:r>
              <a:rPr lang="it-IT" sz="1400" dirty="0" err="1"/>
              <a:t>predictors</a:t>
            </a:r>
            <a:r>
              <a:rPr lang="it-IT" sz="1400" dirty="0"/>
              <a:t>. Mach. </a:t>
            </a:r>
            <a:r>
              <a:rPr lang="it-IT" sz="1400" dirty="0" err="1"/>
              <a:t>Learn</a:t>
            </a:r>
            <a:r>
              <a:rPr lang="it-IT" sz="1400" dirty="0"/>
              <a:t>. 24, 2 (August 1996), 123-140. DOI=10.1023/A:</a:t>
            </a:r>
            <a:r>
              <a:rPr lang="it-IT" sz="1400" dirty="0" smtClean="0"/>
              <a:t>1018054314350</a:t>
            </a:r>
          </a:p>
          <a:p>
            <a:pPr marL="114300" indent="0">
              <a:buNone/>
            </a:pPr>
            <a:r>
              <a:rPr lang="en-US" sz="1400" dirty="0"/>
              <a:t>[WD92] </a:t>
            </a:r>
            <a:r>
              <a:rPr lang="en-US" sz="1400" dirty="0" err="1"/>
              <a:t>Wolpert</a:t>
            </a:r>
            <a:r>
              <a:rPr lang="en-US" sz="1400" dirty="0"/>
              <a:t>, D.H.: Stacked generalization. Neural Network. 5(2), 241-259</a:t>
            </a:r>
          </a:p>
          <a:p>
            <a:pPr marL="114300" indent="0">
              <a:buNone/>
            </a:pPr>
            <a:r>
              <a:rPr lang="en-US" sz="1400" dirty="0"/>
              <a:t>Effective Stacking </a:t>
            </a:r>
          </a:p>
          <a:p>
            <a:pPr marL="114300" indent="0">
              <a:buNone/>
            </a:pPr>
            <a:r>
              <a:rPr lang="en-US" sz="1400" dirty="0"/>
              <a:t>[TG02] </a:t>
            </a:r>
            <a:r>
              <a:rPr lang="en-US" sz="1400" dirty="0" err="1"/>
              <a:t>Tsoumakas</a:t>
            </a:r>
            <a:r>
              <a:rPr lang="en-US" sz="1400" dirty="0"/>
              <a:t> G., </a:t>
            </a:r>
            <a:r>
              <a:rPr lang="en-US" sz="1400" dirty="0" err="1"/>
              <a:t>Vlahavas</a:t>
            </a:r>
            <a:r>
              <a:rPr lang="en-US" sz="1400" dirty="0"/>
              <a:t>, I.: Effective stacking of distributed classifiers, In: ECAI, pp. 340-344 (2002)</a:t>
            </a:r>
          </a:p>
          <a:p>
            <a:pPr marL="114300" indent="0">
              <a:buNone/>
            </a:pPr>
            <a:r>
              <a:rPr lang="en-US" sz="1400" dirty="0"/>
              <a:t>[LA02] </a:t>
            </a:r>
            <a:r>
              <a:rPr lang="en-US" sz="1400" dirty="0" err="1"/>
              <a:t>Lazarevic</a:t>
            </a:r>
            <a:r>
              <a:rPr lang="en-US" sz="1400" dirty="0"/>
              <a:t>, A., </a:t>
            </a:r>
            <a:r>
              <a:rPr lang="en-US" sz="1400" dirty="0" err="1"/>
              <a:t>Obradovic</a:t>
            </a:r>
            <a:r>
              <a:rPr lang="en-US" sz="1400" dirty="0"/>
              <a:t>, Z.: Boosting algorithms for parallel and distributed learning. </a:t>
            </a:r>
            <a:r>
              <a:rPr lang="en-US" sz="1400" dirty="0" err="1"/>
              <a:t>Distrib</a:t>
            </a:r>
            <a:r>
              <a:rPr lang="en-US" sz="1400" dirty="0"/>
              <a:t>. Parallel Databases 11(2), 203-229 (2002)</a:t>
            </a:r>
          </a:p>
          <a:p>
            <a:pPr marL="114300" indent="0">
              <a:buNone/>
            </a:pPr>
            <a:r>
              <a:rPr lang="en-US" sz="1400" dirty="0"/>
              <a:t>[RM10] Ryan McDonald, Keith Hall, and Gideon Mann. 2010. </a:t>
            </a:r>
            <a:r>
              <a:rPr lang="en-US" sz="1400" u="sng" dirty="0">
                <a:hlinkClick r:id="rId2"/>
              </a:rPr>
              <a:t>Distributed training strategies for the structured perceptron</a:t>
            </a:r>
            <a:r>
              <a:rPr lang="en-US" sz="1400" dirty="0"/>
              <a:t>. In </a:t>
            </a:r>
            <a:r>
              <a:rPr lang="en-US" sz="1400" i="1" dirty="0"/>
              <a:t>Human Language Technologies: The 2010 Annual Conference of the North American Chapter of the Association for Computational Linguistics</a:t>
            </a:r>
            <a:r>
              <a:rPr lang="en-US" sz="1400" dirty="0"/>
              <a:t> (HLT '10). Association for Computational Linguistics, Stroudsburg, PA, USA, 456-464</a:t>
            </a:r>
          </a:p>
          <a:p>
            <a:pPr marL="114300" indent="0">
              <a:buNone/>
            </a:pPr>
            <a:r>
              <a:rPr lang="en-US" sz="1400" dirty="0"/>
              <a:t>[RO12] </a:t>
            </a:r>
            <a:r>
              <a:rPr lang="en-US" sz="1400" dirty="0" err="1"/>
              <a:t>Róbert</a:t>
            </a:r>
            <a:r>
              <a:rPr lang="en-US" sz="1400" dirty="0"/>
              <a:t> </a:t>
            </a:r>
            <a:r>
              <a:rPr lang="en-US" sz="1400" dirty="0" err="1"/>
              <a:t>Ormándi</a:t>
            </a:r>
            <a:r>
              <a:rPr lang="en-US" sz="1400" dirty="0"/>
              <a:t>, </a:t>
            </a:r>
            <a:r>
              <a:rPr lang="en-US" sz="1400" dirty="0" err="1"/>
              <a:t>István</a:t>
            </a:r>
            <a:r>
              <a:rPr lang="en-US" sz="1400" dirty="0"/>
              <a:t> </a:t>
            </a:r>
            <a:r>
              <a:rPr lang="en-US" sz="1400" dirty="0" err="1"/>
              <a:t>Hegedűs</a:t>
            </a:r>
            <a:r>
              <a:rPr lang="en-US" sz="1400" dirty="0"/>
              <a:t>, and </a:t>
            </a:r>
            <a:r>
              <a:rPr lang="en-US" sz="1400" dirty="0" err="1"/>
              <a:t>Márk</a:t>
            </a:r>
            <a:r>
              <a:rPr lang="en-US" sz="1400" dirty="0"/>
              <a:t> </a:t>
            </a:r>
            <a:r>
              <a:rPr lang="en-US" sz="1400" dirty="0" err="1"/>
              <a:t>Jelasity</a:t>
            </a:r>
            <a:r>
              <a:rPr lang="en-US" sz="1400" dirty="0"/>
              <a:t>. Gossip learning with linear models on fully distributed data. Concurrency and Computation: Practice and Experience, 2012.</a:t>
            </a:r>
          </a:p>
          <a:p>
            <a:pPr marL="114300" indent="0">
              <a:buNone/>
            </a:pPr>
            <a:r>
              <a:rPr lang="en-US" sz="1400" dirty="0"/>
              <a:t>[KC13] </a:t>
            </a:r>
            <a:r>
              <a:rPr lang="en-US" sz="1400" dirty="0" err="1"/>
              <a:t>Koby</a:t>
            </a:r>
            <a:r>
              <a:rPr lang="en-US" sz="1400" dirty="0"/>
              <a:t> Crammer, Alex </a:t>
            </a:r>
            <a:r>
              <a:rPr lang="en-US" sz="1400" dirty="0" err="1"/>
              <a:t>Kulesza</a:t>
            </a:r>
            <a:r>
              <a:rPr lang="en-US" sz="1400" dirty="0"/>
              <a:t>, and Mark </a:t>
            </a:r>
            <a:r>
              <a:rPr lang="en-US" sz="1400" dirty="0" err="1"/>
              <a:t>Dredze</a:t>
            </a:r>
            <a:r>
              <a:rPr lang="en-US" sz="1400" dirty="0"/>
              <a:t>. Adaptive regularization of weight vectors. Machine Learning, 91(2):155–187, 2013.</a:t>
            </a:r>
          </a:p>
          <a:p>
            <a:pPr marL="114300" indent="0">
              <a:buNone/>
            </a:pPr>
            <a:r>
              <a:rPr lang="en-US" sz="1400" dirty="0"/>
              <a:t>[KC06] </a:t>
            </a:r>
            <a:r>
              <a:rPr lang="en-US" sz="1400" dirty="0" err="1"/>
              <a:t>Koby</a:t>
            </a:r>
            <a:r>
              <a:rPr lang="en-US" sz="1400" dirty="0"/>
              <a:t> Crammer, </a:t>
            </a:r>
            <a:r>
              <a:rPr lang="en-US" sz="1400" dirty="0" err="1"/>
              <a:t>Ofer</a:t>
            </a:r>
            <a:r>
              <a:rPr lang="en-US" sz="1400" dirty="0"/>
              <a:t> </a:t>
            </a:r>
            <a:r>
              <a:rPr lang="en-US" sz="1400" dirty="0" err="1"/>
              <a:t>Dekel</a:t>
            </a:r>
            <a:r>
              <a:rPr lang="en-US" sz="1400" dirty="0"/>
              <a:t>, Joseph </a:t>
            </a:r>
            <a:r>
              <a:rPr lang="en-US" sz="1400" dirty="0" err="1"/>
              <a:t>Keshet</a:t>
            </a:r>
            <a:r>
              <a:rPr lang="en-US" sz="1400" dirty="0"/>
              <a:t>, </a:t>
            </a:r>
            <a:r>
              <a:rPr lang="en-US" sz="1400" dirty="0" err="1"/>
              <a:t>Shai</a:t>
            </a:r>
            <a:r>
              <a:rPr lang="en-US" sz="1400" dirty="0"/>
              <a:t> </a:t>
            </a:r>
            <a:r>
              <a:rPr lang="en-US" sz="1400" dirty="0" err="1"/>
              <a:t>Shalev-Shwartz</a:t>
            </a:r>
            <a:r>
              <a:rPr lang="en-US" sz="1400" dirty="0"/>
              <a:t>, </a:t>
            </a:r>
            <a:r>
              <a:rPr lang="en-US" sz="1400" dirty="0" err="1"/>
              <a:t>Yoram</a:t>
            </a:r>
            <a:r>
              <a:rPr lang="en-US" sz="1400" dirty="0"/>
              <a:t> Singer; Online Passive-Aggressive Algorithms. 7(Mar):551--585, 2006</a:t>
            </a:r>
          </a:p>
          <a:p>
            <a:pPr marL="114300" indent="0">
              <a:buNone/>
            </a:pPr>
            <a:r>
              <a:rPr lang="en-US" sz="1400" dirty="0"/>
              <a:t>[MD08] Mark </a:t>
            </a:r>
            <a:r>
              <a:rPr lang="en-US" sz="1400" dirty="0" err="1"/>
              <a:t>Dredze</a:t>
            </a:r>
            <a:r>
              <a:rPr lang="en-US" sz="1400" dirty="0"/>
              <a:t>, </a:t>
            </a:r>
            <a:r>
              <a:rPr lang="en-US" sz="1400" dirty="0" err="1"/>
              <a:t>Koby</a:t>
            </a:r>
            <a:r>
              <a:rPr lang="en-US" sz="1400" dirty="0"/>
              <a:t> Crammer, and Fernando Pereira. 2008. Confidence-weighted linear classification. In Proceedings of the 25th international conference on Machine learning (ICML '08). ACM, New York, NY, USA, 264-271.</a:t>
            </a:r>
          </a:p>
        </p:txBody>
      </p:sp>
    </p:spTree>
    <p:extLst>
      <p:ext uri="{BB962C8B-B14F-4D97-AF65-F5344CB8AC3E}">
        <p14:creationId xmlns:p14="http://schemas.microsoft.com/office/powerpoint/2010/main" val="273777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r>
              <a:rPr lang="en-US" dirty="0" smtClean="0"/>
              <a:t>[2]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33" y="1270053"/>
            <a:ext cx="8325856" cy="52976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MCY11</a:t>
            </a:r>
            <a:r>
              <a:rPr lang="en-US" sz="1600" dirty="0" smtClean="0"/>
              <a:t>] </a:t>
            </a:r>
            <a:r>
              <a:rPr lang="en-US" sz="1600" dirty="0"/>
              <a:t>Mazel, J.; Casas, P.; </a:t>
            </a:r>
            <a:r>
              <a:rPr lang="en-US" sz="1600" dirty="0" err="1"/>
              <a:t>Labit</a:t>
            </a:r>
            <a:r>
              <a:rPr lang="en-US" sz="1600" dirty="0"/>
              <a:t>, Y.; </a:t>
            </a:r>
            <a:r>
              <a:rPr lang="en-US" sz="1600" dirty="0" err="1"/>
              <a:t>Owezarski</a:t>
            </a:r>
            <a:r>
              <a:rPr lang="en-US" sz="1600" dirty="0"/>
              <a:t>, P., "Sub-Space clustering, Inter-Clustering Results Association &amp; anomaly correlation for unsupervised network anomaly detection," Network and Service Management (CNSM), 2011 7th International Conference on , vol., no., pp.1,8, 24-28 Oct. 2011 </a:t>
            </a:r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JCY13</a:t>
            </a:r>
            <a:r>
              <a:rPr lang="en-US" sz="1600" dirty="0" smtClean="0"/>
              <a:t>] </a:t>
            </a:r>
            <a:r>
              <a:rPr lang="en-US" sz="1600" dirty="0"/>
              <a:t>Jun Zhang; Chao Chen; Yang Xiang; </a:t>
            </a:r>
            <a:r>
              <a:rPr lang="en-US" sz="1600" dirty="0" err="1"/>
              <a:t>Wanlei</a:t>
            </a:r>
            <a:r>
              <a:rPr lang="en-US" sz="1600" dirty="0"/>
              <a:t> Zhou; </a:t>
            </a:r>
            <a:r>
              <a:rPr lang="en-US" sz="1600" dirty="0" err="1"/>
              <a:t>Vasilakos</a:t>
            </a:r>
            <a:r>
              <a:rPr lang="en-US" sz="1600" dirty="0"/>
              <a:t>, A.V., "An Effective Network Traffic Classification Method with Unknown Flow Detection," Network and Service Management, IEEE Transactions on , vol.10, no.2, pp.133,147, June 2013 </a:t>
            </a:r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SN12</a:t>
            </a:r>
            <a:r>
              <a:rPr lang="en-US" sz="1600" dirty="0" smtClean="0"/>
              <a:t>] </a:t>
            </a:r>
            <a:r>
              <a:rPr lang="en-US" sz="1600" dirty="0" err="1"/>
              <a:t>Szilagyi</a:t>
            </a:r>
            <a:r>
              <a:rPr lang="en-US" sz="1600" dirty="0"/>
              <a:t>, P.; </a:t>
            </a:r>
            <a:r>
              <a:rPr lang="en-US" sz="1600" dirty="0" err="1"/>
              <a:t>Novaczki</a:t>
            </a:r>
            <a:r>
              <a:rPr lang="en-US" sz="1600" dirty="0"/>
              <a:t>, S., "An Automatic Detection and Diagnosis Framework for Mobile Communication Systems," </a:t>
            </a:r>
            <a:r>
              <a:rPr lang="en-US" sz="1600" i="1" dirty="0"/>
              <a:t>Network and Service Management, IEEE Transactions on</a:t>
            </a:r>
            <a:r>
              <a:rPr lang="en-US" sz="1600" dirty="0"/>
              <a:t> , vol.9, no.2, pp.184,197, June </a:t>
            </a:r>
            <a:r>
              <a:rPr lang="en-US" sz="1600" dirty="0" smtClean="0"/>
              <a:t>2012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FAR10</a:t>
            </a:r>
            <a:r>
              <a:rPr lang="en-US" sz="1600" dirty="0" smtClean="0"/>
              <a:t>] </a:t>
            </a:r>
            <a:r>
              <a:rPr lang="en-US" sz="1400" dirty="0"/>
              <a:t>Francois, J.; </a:t>
            </a:r>
            <a:r>
              <a:rPr lang="en-US" sz="1400" dirty="0" err="1"/>
              <a:t>Abdelnur</a:t>
            </a:r>
            <a:r>
              <a:rPr lang="en-US" sz="1400" dirty="0"/>
              <a:t>, H.; State, R.; </a:t>
            </a:r>
            <a:r>
              <a:rPr lang="en-US" sz="1400" dirty="0" err="1"/>
              <a:t>Festor</a:t>
            </a:r>
            <a:r>
              <a:rPr lang="en-US" sz="1400" dirty="0"/>
              <a:t>, O., "Machine Learning Techniques for Passive Network Inventory," Network and Service Management, IEEE Transactions on , vol.7, no.4, pp.244,257, December 2010 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[</a:t>
            </a:r>
            <a:r>
              <a:rPr lang="en-US" sz="1600" dirty="0"/>
              <a:t>HMR09</a:t>
            </a:r>
            <a:r>
              <a:rPr lang="en-US" sz="1600" dirty="0" smtClean="0"/>
              <a:t>] </a:t>
            </a:r>
            <a:r>
              <a:rPr lang="en-US" sz="1400" dirty="0"/>
              <a:t>Hong Li; Mason, L.; </a:t>
            </a:r>
            <a:r>
              <a:rPr lang="en-US" sz="1400" dirty="0" err="1"/>
              <a:t>Rabbat</a:t>
            </a:r>
            <a:r>
              <a:rPr lang="en-US" sz="1400" dirty="0"/>
              <a:t>, M., "Distributed adaptive diverse routing for voice-over-IP in service overlay networks," Network and Service Management, IEEE Transactions on , vol.6, no.3, pp.175,189, September </a:t>
            </a:r>
            <a:r>
              <a:rPr lang="en-US" sz="1400" dirty="0" smtClean="0"/>
              <a:t>2009</a:t>
            </a:r>
          </a:p>
          <a:p>
            <a:pPr marL="0" indent="0">
              <a:buNone/>
            </a:pPr>
            <a:r>
              <a:rPr lang="en-US" sz="1400" dirty="0" smtClean="0"/>
              <a:t>[SANDVINE] </a:t>
            </a:r>
            <a:r>
              <a:rPr lang="en-US" sz="1400" dirty="0"/>
              <a:t>http://</a:t>
            </a:r>
            <a:r>
              <a:rPr lang="en-US" sz="1400" dirty="0" err="1"/>
              <a:t>www.sandvine.com</a:t>
            </a:r>
            <a:r>
              <a:rPr lang="en-US" sz="1400" dirty="0"/>
              <a:t>/downloads/documents/Sandvine</a:t>
            </a:r>
            <a:r>
              <a:rPr lang="en-US" sz="1400" dirty="0" smtClean="0"/>
              <a:t>%20Network</a:t>
            </a:r>
            <a:r>
              <a:rPr lang="en-US" sz="1400" dirty="0"/>
              <a:t>%20Analytics-%20Product%20Overview.pdf</a:t>
            </a: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[</a:t>
            </a:r>
            <a:r>
              <a:rPr lang="en-US" sz="1400" dirty="0" err="1" smtClean="0"/>
              <a:t>JuniperNetReflex</a:t>
            </a:r>
            <a:r>
              <a:rPr lang="en-US" sz="1400" dirty="0" smtClean="0"/>
              <a:t>] </a:t>
            </a:r>
            <a:r>
              <a:rPr lang="en-US" sz="1400" dirty="0"/>
              <a:t>Juniper. </a:t>
            </a:r>
            <a:r>
              <a:rPr lang="en-US" sz="1400" dirty="0" err="1"/>
              <a:t>Bizreex</a:t>
            </a:r>
            <a:r>
              <a:rPr lang="en-US" sz="1400" dirty="0"/>
              <a:t>.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err="1">
                <a:hlinkClick r:id="rId2"/>
              </a:rPr>
              <a:t>www.juniper.net</a:t>
            </a:r>
            <a:r>
              <a:rPr lang="en-US" sz="1400" dirty="0">
                <a:hlinkClick r:id="rId2"/>
              </a:rPr>
              <a:t>/us/en/local/</a:t>
            </a:r>
            <a:r>
              <a:rPr lang="en-US" sz="1400" dirty="0" err="1">
                <a:hlinkClick r:id="rId2"/>
              </a:rPr>
              <a:t>pdf</a:t>
            </a:r>
            <a:r>
              <a:rPr lang="en-US" sz="1400" dirty="0">
                <a:hlinkClick r:id="rId2"/>
              </a:rPr>
              <a:t>/datasheets</a:t>
            </a:r>
            <a:r>
              <a:rPr lang="en-US" sz="1400" dirty="0" smtClean="0">
                <a:hlinkClick r:id="rId2"/>
              </a:rPr>
              <a:t>/</a:t>
            </a:r>
            <a:r>
              <a:rPr lang="da-DK" sz="1400" dirty="0" smtClean="0">
                <a:hlinkClick r:id="rId2"/>
              </a:rPr>
              <a:t>1000443</a:t>
            </a:r>
            <a:r>
              <a:rPr lang="da-DK" sz="1400" dirty="0">
                <a:hlinkClick r:id="rId2"/>
              </a:rPr>
              <a:t>-en.pdf</a:t>
            </a:r>
            <a:r>
              <a:rPr lang="da-DK" sz="1400" dirty="0" smtClean="0"/>
              <a:t>.</a:t>
            </a:r>
          </a:p>
          <a:p>
            <a:pPr marL="0" indent="0">
              <a:buNone/>
            </a:pPr>
            <a:r>
              <a:rPr lang="da-DK" sz="1400" dirty="0" smtClean="0"/>
              <a:t>[PMH13] </a:t>
            </a:r>
            <a:r>
              <a:rPr lang="en-US" sz="1400" dirty="0"/>
              <a:t>P. </a:t>
            </a:r>
            <a:r>
              <a:rPr lang="en-US" sz="1400" dirty="0" err="1"/>
              <a:t>Zerfos</a:t>
            </a:r>
            <a:r>
              <a:rPr lang="en-US" sz="1400" dirty="0"/>
              <a:t>, M. </a:t>
            </a:r>
            <a:r>
              <a:rPr lang="en-US" sz="1400" dirty="0" err="1"/>
              <a:t>Srivatsa</a:t>
            </a:r>
            <a:r>
              <a:rPr lang="en-US" sz="1400" dirty="0"/>
              <a:t>, H. Yu, D. </a:t>
            </a:r>
            <a:r>
              <a:rPr lang="en-US" sz="1400" dirty="0" err="1"/>
              <a:t>Dennerline</a:t>
            </a:r>
            <a:r>
              <a:rPr lang="en-US" sz="1400" dirty="0"/>
              <a:t>, H. </a:t>
            </a:r>
            <a:r>
              <a:rPr lang="en-US" sz="1400" dirty="0" err="1"/>
              <a:t>Franke</a:t>
            </a:r>
            <a:r>
              <a:rPr lang="en-US" sz="1400" dirty="0"/>
              <a:t>, and D. </a:t>
            </a:r>
            <a:r>
              <a:rPr lang="en-US" sz="1400" dirty="0" err="1"/>
              <a:t>Agrawal</a:t>
            </a:r>
            <a:r>
              <a:rPr lang="en-US" sz="1400" dirty="0"/>
              <a:t>. Platform</a:t>
            </a:r>
          </a:p>
          <a:p>
            <a:pPr marL="0" indent="0">
              <a:buNone/>
            </a:pPr>
            <a:r>
              <a:rPr lang="en-US" sz="1400" dirty="0"/>
              <a:t>and applications for massive-scale streaming network analytics. IBM Journal of</a:t>
            </a:r>
          </a:p>
          <a:p>
            <a:pPr marL="0" indent="0">
              <a:buNone/>
            </a:pPr>
            <a:r>
              <a:rPr lang="en-US" sz="1400" dirty="0"/>
              <a:t>Research and Development, 57(3/4):11:1{11:13, 2013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QJY09] </a:t>
            </a:r>
            <a:r>
              <a:rPr lang="en-US" sz="1400" dirty="0" err="1"/>
              <a:t>Qiang</a:t>
            </a:r>
            <a:r>
              <a:rPr lang="en-US" sz="1400" dirty="0"/>
              <a:t> Fu; </a:t>
            </a:r>
            <a:r>
              <a:rPr lang="en-US" sz="1400" dirty="0" err="1"/>
              <a:t>Jian-Guang</a:t>
            </a:r>
            <a:r>
              <a:rPr lang="en-US" sz="1400" dirty="0"/>
              <a:t> Lou; Yi Wang; Jiang Li, "Execution Anomaly Detection in Distributed Systems through Unstructured Log Analysis," Data Mining, 2009. ICDM '09. Ninth IEEE International Conference on , vol., no., pp.149,158, 6-9 Dec. 2009 </a:t>
            </a:r>
            <a:r>
              <a:rPr lang="en-US" sz="1400" dirty="0" err="1"/>
              <a:t>doi</a:t>
            </a:r>
            <a:r>
              <a:rPr lang="en-US" sz="1400" dirty="0"/>
              <a:t>: 10.1109/ICDM.2009.60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337" y="43805"/>
            <a:ext cx="837882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analytics for management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951" y="955972"/>
            <a:ext cx="589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Existing works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81951" y="1417637"/>
            <a:ext cx="79151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Identify unknown network attack of a single link [MCY11]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Traffic classification [JCY13]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Anomaly detection and root cause analysis in LTE system [SN12]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Identify rogue devices based on device fingerprinting [FAR10]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Routing for quality-of-service guarantee in VoIP service overlay [HMR09]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Anomaly detection from log analyzing in </a:t>
            </a:r>
            <a:r>
              <a:rPr lang="en-US" sz="2000" dirty="0" err="1" smtClean="0"/>
              <a:t>Hadoop</a:t>
            </a:r>
            <a:r>
              <a:rPr lang="en-US" sz="2000" dirty="0" smtClean="0"/>
              <a:t> [QJY09]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…</a:t>
            </a:r>
          </a:p>
          <a:p>
            <a:endParaRPr lang="en-US" sz="2000" dirty="0"/>
          </a:p>
        </p:txBody>
      </p:sp>
      <p:pic>
        <p:nvPicPr>
          <p:cNvPr id="15" name="Picture 14" descr="Screen Shot 2556-12-11 at 3.37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08" y="3671695"/>
            <a:ext cx="2413409" cy="19190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1" y="5590152"/>
            <a:ext cx="84470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Most of them based on analyzing data “outside the network”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Has high analytic delays 	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Not suitable for real-time management</a:t>
            </a:r>
          </a:p>
        </p:txBody>
      </p:sp>
      <p:pic>
        <p:nvPicPr>
          <p:cNvPr id="6" name="Picture 5" descr="Screen Shot 2556-12-15 at 11.40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94" y="3815244"/>
            <a:ext cx="2769722" cy="16356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41" y="101341"/>
            <a:ext cx="835215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Problem: real-time network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37" y="1107038"/>
            <a:ext cx="8546221" cy="1101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Turning this big data into “actionable insights” in a timely </a:t>
            </a:r>
            <a:r>
              <a:rPr lang="en-US" sz="2400" dirty="0" smtClean="0"/>
              <a:t>fashion</a:t>
            </a:r>
          </a:p>
          <a:p>
            <a:r>
              <a:rPr lang="en-US" sz="2400" dirty="0" smtClean="0"/>
              <a:t>Service assurance / anomaly detection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1243" y="2068786"/>
            <a:ext cx="155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Challenges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3954" y="2506770"/>
            <a:ext cx="93675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 smtClean="0"/>
              <a:t>    </a:t>
            </a:r>
            <a:r>
              <a:rPr lang="en-US" sz="2000" dirty="0" smtClean="0"/>
              <a:t>Big data 3Vs challenges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High volume -  a nationwide-network has about 10 TBs/day </a:t>
            </a:r>
            <a:r>
              <a:rPr lang="da-DK" sz="2000" dirty="0" smtClean="0"/>
              <a:t>[</a:t>
            </a:r>
            <a:r>
              <a:rPr lang="da-DK" sz="2000" dirty="0"/>
              <a:t>PMH13</a:t>
            </a:r>
            <a:r>
              <a:rPr lang="da-DK" sz="2000" dirty="0" smtClean="0"/>
              <a:t>]</a:t>
            </a: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High velocity -  it’s a network operational data …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High variety – heterogeneous devices</a:t>
            </a:r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75840" y="4134397"/>
            <a:ext cx="158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Approach 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63137" y="4596062"/>
            <a:ext cx="83829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“In-network analytics</a:t>
            </a:r>
            <a:r>
              <a:rPr lang="en-US" sz="2000" dirty="0" smtClean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In-network analytics architecture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Online </a:t>
            </a:r>
            <a:r>
              <a:rPr lang="en-US" sz="2000" dirty="0"/>
              <a:t>machine learning</a:t>
            </a:r>
          </a:p>
          <a:p>
            <a:pPr lvl="1"/>
            <a:r>
              <a:rPr lang="en-US" sz="2000" dirty="0" smtClean="0"/>
              <a:t>&gt;&gt; Store </a:t>
            </a:r>
            <a:r>
              <a:rPr lang="en-US" sz="2000" dirty="0"/>
              <a:t>only the models not </a:t>
            </a:r>
            <a:r>
              <a:rPr lang="en-US" sz="2000" dirty="0" smtClean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Distributed machine learning (data set size &gt;&gt; model size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&gt;&gt; Only share models between servers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pic>
        <p:nvPicPr>
          <p:cNvPr id="4" name="Picture 3" descr="img_big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44" y="3568487"/>
            <a:ext cx="2914297" cy="224400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3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589" y="114451"/>
            <a:ext cx="7780122" cy="82620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</a:t>
            </a:r>
            <a:r>
              <a:rPr lang="en-US" sz="4000" dirty="0"/>
              <a:t>-network </a:t>
            </a:r>
            <a:r>
              <a:rPr lang="en-US" sz="4000" dirty="0" smtClean="0"/>
              <a:t>analytics architecture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34741" y="5613333"/>
            <a:ext cx="5068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“Processing data at </a:t>
            </a:r>
            <a:r>
              <a:rPr lang="en-US" sz="2000" dirty="0"/>
              <a:t>the </a:t>
            </a:r>
            <a:r>
              <a:rPr lang="en-US" sz="2000" dirty="0" smtClean="0"/>
              <a:t>sources”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300" y="6002440"/>
            <a:ext cx="5641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Reduce network and storage overhead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Reduce analytic delays</a:t>
            </a:r>
          </a:p>
        </p:txBody>
      </p:sp>
      <p:pic>
        <p:nvPicPr>
          <p:cNvPr id="7" name="Picture 6" descr="Analytic Architec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0" y="940660"/>
            <a:ext cx="6104265" cy="45781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5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66" y="1332720"/>
            <a:ext cx="8729703" cy="1699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An algorithm runs in consecutive rounds. In each round, the learner</a:t>
            </a:r>
          </a:p>
          <a:p>
            <a:pPr lvl="1"/>
            <a:r>
              <a:rPr lang="en-US" sz="2000" dirty="0" smtClean="0"/>
              <a:t>receives and makes prediction for a single sample </a:t>
            </a:r>
          </a:p>
          <a:p>
            <a:pPr lvl="1"/>
            <a:r>
              <a:rPr lang="en-US" sz="2000" dirty="0" smtClean="0"/>
              <a:t>Is revealed a correct answer for the sample </a:t>
            </a:r>
          </a:p>
          <a:p>
            <a:pPr lvl="1"/>
            <a:r>
              <a:rPr lang="en-US" sz="2000" dirty="0" smtClean="0"/>
              <a:t>updates its model for the subsequent samples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51266" y="2844253"/>
            <a:ext cx="85237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/>
          </a:p>
          <a:p>
            <a:r>
              <a:rPr lang="en-US" sz="2000" dirty="0"/>
              <a:t>Example: </a:t>
            </a:r>
            <a:r>
              <a:rPr lang="en-US" sz="2000" dirty="0" smtClean="0"/>
              <a:t>real-time classification of </a:t>
            </a:r>
            <a:r>
              <a:rPr lang="en-US" sz="2000" dirty="0" err="1" smtClean="0"/>
              <a:t>QoS</a:t>
            </a:r>
            <a:r>
              <a:rPr lang="en-US" sz="2000" dirty="0" smtClean="0"/>
              <a:t> metrics at the application level from cloud operational and management data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60452" y="5497527"/>
            <a:ext cx="213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 of a sample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0960" y="549752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Revealed the answer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994457" y="4496674"/>
            <a:ext cx="2279718" cy="5034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Make prediction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 rot="10800000">
            <a:off x="2083403" y="6121422"/>
            <a:ext cx="3968740" cy="58354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20020" y="6232655"/>
            <a:ext cx="189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 the model</a:t>
            </a:r>
            <a:endParaRPr lang="en-US" dirty="0"/>
          </a:p>
        </p:txBody>
      </p:sp>
      <p:pic>
        <p:nvPicPr>
          <p:cNvPr id="7" name="Picture 6" descr="800px-CERN_Ser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2" y="4268245"/>
            <a:ext cx="1845076" cy="1229282"/>
          </a:xfrm>
          <a:prstGeom prst="rect">
            <a:avLst/>
          </a:prstGeom>
        </p:spPr>
      </p:pic>
      <p:pic>
        <p:nvPicPr>
          <p:cNvPr id="13" name="Picture 12" descr="nlf0nH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53" y="4134522"/>
            <a:ext cx="2112305" cy="129554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51F5B-F17A-5E4C-B087-C90232BCB8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4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8852" cy="1143000"/>
          </a:xfrm>
        </p:spPr>
        <p:txBody>
          <a:bodyPr/>
          <a:lstStyle/>
          <a:p>
            <a:r>
              <a:rPr lang="en-US" dirty="0" smtClean="0"/>
              <a:t>Distributed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675" y="1449085"/>
            <a:ext cx="7911363" cy="3558344"/>
          </a:xfrm>
        </p:spPr>
        <p:txBody>
          <a:bodyPr>
            <a:noAutofit/>
          </a:bodyPr>
          <a:lstStyle/>
          <a:p>
            <a:r>
              <a:rPr lang="en-US" sz="2000" dirty="0" smtClean="0"/>
              <a:t>No raw-data movement is </a:t>
            </a:r>
            <a:r>
              <a:rPr lang="en-US" sz="2000" dirty="0" smtClean="0"/>
              <a:t>allowed (fully distributed data)</a:t>
            </a:r>
          </a:p>
          <a:p>
            <a:r>
              <a:rPr lang="en-US" sz="2000" dirty="0" smtClean="0"/>
              <a:t>Build a global model in a distributed fashion</a:t>
            </a:r>
            <a:endParaRPr lang="en-US" sz="1800" dirty="0" smtClean="0"/>
          </a:p>
          <a:p>
            <a:r>
              <a:rPr lang="en-US" sz="2400" b="1" dirty="0" smtClean="0"/>
              <a:t>Motivation</a:t>
            </a:r>
            <a:endParaRPr lang="en-US" sz="2000" b="1" dirty="0" smtClean="0"/>
          </a:p>
          <a:p>
            <a:pPr lvl="1"/>
            <a:r>
              <a:rPr lang="en-US" dirty="0" smtClean="0"/>
              <a:t>Privacy</a:t>
            </a:r>
            <a:endParaRPr lang="en-US" dirty="0" smtClean="0"/>
          </a:p>
          <a:p>
            <a:pPr lvl="2"/>
            <a:r>
              <a:rPr lang="en-US" sz="2000" dirty="0" smtClean="0"/>
              <a:t>E.g., analytics for medical and social network apps </a:t>
            </a:r>
          </a:p>
          <a:p>
            <a:pPr lvl="1"/>
            <a:r>
              <a:rPr lang="en-US" dirty="0" smtClean="0"/>
              <a:t>Architecture</a:t>
            </a:r>
            <a:endParaRPr lang="en-US" dirty="0" smtClean="0"/>
          </a:p>
          <a:p>
            <a:pPr lvl="2"/>
            <a:r>
              <a:rPr lang="en-US" sz="2000" dirty="0" smtClean="0"/>
              <a:t>E.g., space / computation power limitations</a:t>
            </a:r>
          </a:p>
          <a:p>
            <a:pPr lvl="1"/>
            <a:r>
              <a:rPr lang="en-US" dirty="0" smtClean="0"/>
              <a:t>Time</a:t>
            </a:r>
          </a:p>
          <a:p>
            <a:pPr lvl="2"/>
            <a:r>
              <a:rPr lang="en-US" sz="2000" dirty="0" smtClean="0"/>
              <a:t>E.g., intrusion detection, SLA </a:t>
            </a:r>
            <a:r>
              <a:rPr lang="en-US" sz="2000" dirty="0"/>
              <a:t>analytics</a:t>
            </a:r>
            <a:endParaRPr lang="en-US" sz="2000" dirty="0" smtClean="0"/>
          </a:p>
          <a:p>
            <a:pPr marL="411480" lvl="1" indent="0">
              <a:buNone/>
            </a:pPr>
            <a:endParaRPr lang="en-US" sz="2400" dirty="0"/>
          </a:p>
          <a:p>
            <a:pPr marL="411480" lvl="1" indent="0">
              <a:buNone/>
            </a:pPr>
            <a:endParaRPr lang="en-US" sz="2400" dirty="0" smtClean="0"/>
          </a:p>
          <a:p>
            <a:pPr marL="114300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  <p:pic>
        <p:nvPicPr>
          <p:cNvPr id="4" name="Picture 3" descr="privacy-policy-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20809"/>
            <a:ext cx="2830884" cy="1395782"/>
          </a:xfrm>
          <a:prstGeom prst="rect">
            <a:avLst/>
          </a:prstGeom>
        </p:spPr>
      </p:pic>
      <p:pic>
        <p:nvPicPr>
          <p:cNvPr id="5" name="Picture 4" descr="Infinity-Tim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97" y="5220809"/>
            <a:ext cx="2422132" cy="14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785" y="137335"/>
            <a:ext cx="7768682" cy="880996"/>
          </a:xfrm>
        </p:spPr>
        <p:txBody>
          <a:bodyPr/>
          <a:lstStyle/>
          <a:p>
            <a:r>
              <a:rPr lang="en-US" dirty="0" smtClean="0"/>
              <a:t>Supervised learning algorithms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59741" y="1613308"/>
            <a:ext cx="5289817" cy="482849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14668" y="1647635"/>
            <a:ext cx="5319892" cy="479416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27777" y="1155634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Distributed learning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10815" y="112822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Online learning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67831" y="1816891"/>
            <a:ext cx="1557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AROW[KC13]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631512" y="2463222"/>
            <a:ext cx="2110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Passive Aggressive </a:t>
            </a:r>
            <a:br>
              <a:rPr lang="en-US" sz="2000" dirty="0" smtClean="0"/>
            </a:br>
            <a:r>
              <a:rPr lang="en-US" sz="2000" dirty="0" smtClean="0"/>
              <a:t>Perceptron[KC06]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81408" y="3312502"/>
            <a:ext cx="2567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CW Perceptron[MD08]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781439" y="3905201"/>
            <a:ext cx="2642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Incremental SVM[PL06]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32904" y="1997230"/>
            <a:ext cx="245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Random forest [BL01]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010990" y="4582318"/>
            <a:ext cx="256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VFDT [PD00]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750193" y="2463222"/>
            <a:ext cx="1265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Distributed </a:t>
            </a:r>
          </a:p>
          <a:p>
            <a:r>
              <a:rPr lang="en-US" b="1" dirty="0" smtClean="0"/>
              <a:t>Perceptron</a:t>
            </a:r>
          </a:p>
          <a:p>
            <a:r>
              <a:rPr lang="en-US" dirty="0" smtClean="0"/>
              <a:t>[RM10]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2200" y="2617111"/>
            <a:ext cx="1725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Bagging [BL98]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3698121" y="346593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Gossip learning</a:t>
            </a:r>
          </a:p>
          <a:p>
            <a:r>
              <a:rPr lang="en-US" dirty="0" smtClean="0"/>
              <a:t>[RO12]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42200" y="5001237"/>
            <a:ext cx="1660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</a:t>
            </a:r>
            <a:br>
              <a:rPr lang="en-US" dirty="0" smtClean="0"/>
            </a:br>
            <a:r>
              <a:rPr lang="en-US" dirty="0" smtClean="0"/>
              <a:t>Boosting [LA02]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89332" y="5261047"/>
            <a:ext cx="256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CVFDT [GH01]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517193" y="3185188"/>
            <a:ext cx="384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Stacked generalization</a:t>
            </a:r>
          </a:p>
          <a:p>
            <a:r>
              <a:rPr lang="en-US" dirty="0" smtClean="0"/>
              <a:t>[WD92]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17193" y="4105256"/>
            <a:ext cx="20059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Effective Stacking </a:t>
            </a:r>
          </a:p>
          <a:p>
            <a:r>
              <a:rPr lang="en-US" sz="2000" dirty="0" smtClean="0"/>
              <a:t>[TG02]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534799" y="5855072"/>
            <a:ext cx="101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……..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195459" y="5822806"/>
            <a:ext cx="101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98533" y="452147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P2P Boosting</a:t>
            </a:r>
          </a:p>
          <a:p>
            <a:r>
              <a:rPr lang="en-US" dirty="0" smtClean="0"/>
              <a:t>[IRM12]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9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2982</TotalTime>
  <Words>1962</Words>
  <Application>Microsoft Macintosh PowerPoint</Application>
  <PresentationFormat>On-screen Show (4:3)</PresentationFormat>
  <Paragraphs>310</Paragraphs>
  <Slides>35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Adjacency</vt:lpstr>
      <vt:lpstr>Equation</vt:lpstr>
      <vt:lpstr>Microsoft Equation</vt:lpstr>
      <vt:lpstr>Online machine learning on fully distributed data</vt:lpstr>
      <vt:lpstr>Outline</vt:lpstr>
      <vt:lpstr>Telecom Clouds</vt:lpstr>
      <vt:lpstr>Network analytics for management</vt:lpstr>
      <vt:lpstr>Problem: real-time network analytics</vt:lpstr>
      <vt:lpstr>In-network analytics architecture</vt:lpstr>
      <vt:lpstr>Online machine learning</vt:lpstr>
      <vt:lpstr>Distributed learning</vt:lpstr>
      <vt:lpstr>Supervised learning algorithms</vt:lpstr>
      <vt:lpstr>Distributed training strategies for the structured perceptron</vt:lpstr>
      <vt:lpstr>Background - Perceptron</vt:lpstr>
      <vt:lpstr>Structure Perceptron</vt:lpstr>
      <vt:lpstr>Simple distributed training</vt:lpstr>
      <vt:lpstr>Iterative parameter mixing</vt:lpstr>
      <vt:lpstr>Evaluation </vt:lpstr>
      <vt:lpstr>Results</vt:lpstr>
      <vt:lpstr>Jubatus: Scalable Distributed Processing Framework for Realtime Analysis of Big Data</vt:lpstr>
      <vt:lpstr>PowerPoint Presentation</vt:lpstr>
      <vt:lpstr>Use case</vt:lpstr>
      <vt:lpstr>Comparison with other frameworks</vt:lpstr>
      <vt:lpstr>Approach</vt:lpstr>
      <vt:lpstr>Mix operation</vt:lpstr>
      <vt:lpstr>Implemented algorithms</vt:lpstr>
      <vt:lpstr>Gossip learning with linear models on fully distributed data</vt:lpstr>
      <vt:lpstr>Background – Gossip Algorithm</vt:lpstr>
      <vt:lpstr>Background – SVM </vt:lpstr>
      <vt:lpstr>Background – Ensemble learning</vt:lpstr>
      <vt:lpstr>Gossip learning framework</vt:lpstr>
      <vt:lpstr>P2P SVM - Instantiation</vt:lpstr>
      <vt:lpstr>Evaluation</vt:lpstr>
      <vt:lpstr>Results – general cases</vt:lpstr>
      <vt:lpstr>Open problems</vt:lpstr>
      <vt:lpstr>Conclusion</vt:lpstr>
      <vt:lpstr>References [1]</vt:lpstr>
      <vt:lpstr>References [2]</vt:lpstr>
    </vt:vector>
  </TitlesOfParts>
  <Company>rerngvit@kth.se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Rerngvit Yanggratoke</dc:creator>
  <cp:lastModifiedBy>Rerngvit Yanggratoke</cp:lastModifiedBy>
  <cp:revision>171</cp:revision>
  <dcterms:created xsi:type="dcterms:W3CDTF">2013-12-02T11:05:45Z</dcterms:created>
  <dcterms:modified xsi:type="dcterms:W3CDTF">2013-12-20T07:56:01Z</dcterms:modified>
</cp:coreProperties>
</file>